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jpg" ContentType="image/jpeg"/>
  <Default Extension="pdf" ContentType="application/pdf"/>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74" r:id="rId2"/>
    <p:sldMasterId id="2147483686" r:id="rId3"/>
  </p:sldMasterIdLst>
  <p:notesMasterIdLst>
    <p:notesMasterId r:id="rId61"/>
  </p:notesMasterIdLst>
  <p:sldIdLst>
    <p:sldId id="361" r:id="rId4"/>
    <p:sldId id="258" r:id="rId5"/>
    <p:sldId id="401" r:id="rId6"/>
    <p:sldId id="406" r:id="rId7"/>
    <p:sldId id="514" r:id="rId8"/>
    <p:sldId id="402" r:id="rId9"/>
    <p:sldId id="325" r:id="rId10"/>
    <p:sldId id="650" r:id="rId11"/>
    <p:sldId id="270" r:id="rId12"/>
    <p:sldId id="271" r:id="rId13"/>
    <p:sldId id="389" r:id="rId14"/>
    <p:sldId id="370" r:id="rId15"/>
    <p:sldId id="371" r:id="rId16"/>
    <p:sldId id="372" r:id="rId17"/>
    <p:sldId id="373" r:id="rId18"/>
    <p:sldId id="374" r:id="rId19"/>
    <p:sldId id="375" r:id="rId20"/>
    <p:sldId id="376" r:id="rId21"/>
    <p:sldId id="377" r:id="rId22"/>
    <p:sldId id="386" r:id="rId23"/>
    <p:sldId id="405" r:id="rId24"/>
    <p:sldId id="390" r:id="rId25"/>
    <p:sldId id="391" r:id="rId26"/>
    <p:sldId id="392" r:id="rId27"/>
    <p:sldId id="393" r:id="rId28"/>
    <p:sldId id="394" r:id="rId29"/>
    <p:sldId id="382" r:id="rId30"/>
    <p:sldId id="384" r:id="rId31"/>
    <p:sldId id="385" r:id="rId32"/>
    <p:sldId id="395" r:id="rId33"/>
    <p:sldId id="387" r:id="rId34"/>
    <p:sldId id="396" r:id="rId35"/>
    <p:sldId id="399" r:id="rId36"/>
    <p:sldId id="398" r:id="rId37"/>
    <p:sldId id="397" r:id="rId38"/>
    <p:sldId id="407" r:id="rId39"/>
    <p:sldId id="516" r:id="rId40"/>
    <p:sldId id="520" r:id="rId41"/>
    <p:sldId id="502" r:id="rId42"/>
    <p:sldId id="503" r:id="rId43"/>
    <p:sldId id="501" r:id="rId44"/>
    <p:sldId id="517" r:id="rId45"/>
    <p:sldId id="505" r:id="rId46"/>
    <p:sldId id="506" r:id="rId47"/>
    <p:sldId id="508" r:id="rId48"/>
    <p:sldId id="651" r:id="rId49"/>
    <p:sldId id="652" r:id="rId50"/>
    <p:sldId id="649" r:id="rId51"/>
    <p:sldId id="648" r:id="rId52"/>
    <p:sldId id="334" r:id="rId53"/>
    <p:sldId id="272" r:id="rId54"/>
    <p:sldId id="656" r:id="rId55"/>
    <p:sldId id="653" r:id="rId56"/>
    <p:sldId id="657" r:id="rId57"/>
    <p:sldId id="518" r:id="rId58"/>
    <p:sldId id="521" r:id="rId59"/>
    <p:sldId id="646" r:id="rId6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99"/>
    <a:srgbClr val="FFFF66"/>
    <a:srgbClr val="FFCC00"/>
    <a:srgbClr val="FF66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33" autoAdjust="0"/>
    <p:restoredTop sz="88339" autoAdjust="0"/>
  </p:normalViewPr>
  <p:slideViewPr>
    <p:cSldViewPr>
      <p:cViewPr varScale="1">
        <p:scale>
          <a:sx n="95" d="100"/>
          <a:sy n="95" d="100"/>
        </p:scale>
        <p:origin x="1088"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128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DD18FD9F-9844-4C24-BEE5-5359974F2461}" type="slidenum">
              <a:rPr lang="en-US" altLang="zh-CN"/>
              <a:pPr/>
              <a:t>‹#›</a:t>
            </a:fld>
            <a:endParaRPr lang="en-US" altLang="zh-CN"/>
          </a:p>
        </p:txBody>
      </p:sp>
    </p:spTree>
    <p:extLst>
      <p:ext uri="{BB962C8B-B14F-4D97-AF65-F5344CB8AC3E}">
        <p14:creationId xmlns:p14="http://schemas.microsoft.com/office/powerpoint/2010/main" val="21809127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宋体" pitchFamily="2" charset="-122"/>
        <a:cs typeface="+mn-cs"/>
      </a:defRPr>
    </a:lvl1pPr>
    <a:lvl2pPr marL="457200" algn="l" rtl="0" fontAlgn="base">
      <a:spcBef>
        <a:spcPct val="30000"/>
      </a:spcBef>
      <a:spcAft>
        <a:spcPct val="0"/>
      </a:spcAft>
      <a:defRPr sz="1200" kern="1200">
        <a:solidFill>
          <a:schemeClr val="tx1"/>
        </a:solidFill>
        <a:latin typeface="Arial" charset="0"/>
        <a:ea typeface="宋体" pitchFamily="2" charset="-122"/>
        <a:cs typeface="+mn-cs"/>
      </a:defRPr>
    </a:lvl2pPr>
    <a:lvl3pPr marL="914400" algn="l" rtl="0" fontAlgn="base">
      <a:spcBef>
        <a:spcPct val="30000"/>
      </a:spcBef>
      <a:spcAft>
        <a:spcPct val="0"/>
      </a:spcAft>
      <a:defRPr sz="1200" kern="1200">
        <a:solidFill>
          <a:schemeClr val="tx1"/>
        </a:solidFill>
        <a:latin typeface="Arial" charset="0"/>
        <a:ea typeface="宋体" pitchFamily="2" charset="-122"/>
        <a:cs typeface="+mn-cs"/>
      </a:defRPr>
    </a:lvl3pPr>
    <a:lvl4pPr marL="1371600" algn="l" rtl="0" fontAlgn="base">
      <a:spcBef>
        <a:spcPct val="30000"/>
      </a:spcBef>
      <a:spcAft>
        <a:spcPct val="0"/>
      </a:spcAft>
      <a:defRPr sz="1200" kern="1200">
        <a:solidFill>
          <a:schemeClr val="tx1"/>
        </a:solidFill>
        <a:latin typeface="Arial" charset="0"/>
        <a:ea typeface="宋体" pitchFamily="2" charset="-122"/>
        <a:cs typeface="+mn-cs"/>
      </a:defRPr>
    </a:lvl4pPr>
    <a:lvl5pPr marL="1828800" algn="l" rtl="0" fontAlgn="base">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逻辑与计算机设计基础，</a:t>
            </a:r>
            <a:r>
              <a:rPr kumimoji="1" lang="en-US" altLang="zh-CN" dirty="0"/>
              <a:t>4.0</a:t>
            </a:r>
            <a:r>
              <a:rPr kumimoji="1" lang="zh-CN" altLang="en-US" dirty="0"/>
              <a:t>，</a:t>
            </a:r>
            <a:r>
              <a:rPr kumimoji="1" lang="en-US" altLang="zh-CN" dirty="0"/>
              <a:t> 3.0-2.</a:t>
            </a:r>
            <a:r>
              <a:rPr kumimoji="1" lang="zh-CN" altLang="en-US" dirty="0"/>
              <a:t>0，</a:t>
            </a:r>
            <a:r>
              <a:rPr kumimoji="1" lang="en-US" altLang="zh-CN" dirty="0"/>
              <a:t> </a:t>
            </a:r>
            <a:r>
              <a:rPr kumimoji="1" lang="zh-CN" altLang="en-US" dirty="0"/>
              <a:t>二秋冬</a:t>
            </a:r>
            <a:endParaRPr kumimoji="1" lang="en-US" altLang="zh-CN" dirty="0"/>
          </a:p>
          <a:p>
            <a:r>
              <a:rPr kumimoji="1" lang="zh-CN" altLang="en-US" dirty="0"/>
              <a:t>计算机组成，</a:t>
            </a:r>
            <a:r>
              <a:rPr kumimoji="1" lang="en-US" altLang="zh-CN" dirty="0"/>
              <a:t>4.5</a:t>
            </a:r>
            <a:r>
              <a:rPr kumimoji="1" lang="zh-CN" altLang="en-US" dirty="0"/>
              <a:t>，</a:t>
            </a:r>
            <a:r>
              <a:rPr kumimoji="1" lang="en-US" altLang="zh-CN" dirty="0"/>
              <a:t>3.5-2.0</a:t>
            </a:r>
            <a:r>
              <a:rPr kumimoji="1" lang="zh-CN" altLang="en-US" dirty="0"/>
              <a:t>，二春夏</a:t>
            </a:r>
            <a:endParaRPr kumimoji="1" lang="en-US" altLang="zh-CN" dirty="0"/>
          </a:p>
          <a:p>
            <a:r>
              <a:rPr kumimoji="1" lang="zh-CN" altLang="en-US" dirty="0"/>
              <a:t>计算机体系结构，</a:t>
            </a:r>
            <a:r>
              <a:rPr kumimoji="1" lang="en-US" altLang="zh-CN" dirty="0"/>
              <a:t>3.5</a:t>
            </a:r>
            <a:r>
              <a:rPr kumimoji="1" lang="zh-CN" altLang="en-US" dirty="0"/>
              <a:t>，</a:t>
            </a:r>
            <a:r>
              <a:rPr kumimoji="1" lang="en-US" altLang="zh-CN" dirty="0"/>
              <a:t> 2.5-2.0</a:t>
            </a:r>
            <a:r>
              <a:rPr kumimoji="1" lang="zh-CN" altLang="en-US" dirty="0"/>
              <a:t>，</a:t>
            </a:r>
            <a:r>
              <a:rPr kumimoji="1" lang="en-US" altLang="zh-CN" dirty="0"/>
              <a:t> </a:t>
            </a:r>
            <a:r>
              <a:rPr kumimoji="1" lang="zh-CN" altLang="en-US" dirty="0"/>
              <a:t>三春夏</a:t>
            </a:r>
            <a:endParaRPr kumimoji="1" lang="en-US" altLang="zh-CN" dirty="0"/>
          </a:p>
          <a:p>
            <a:r>
              <a:rPr kumimoji="1" lang="zh-CN" altLang="en-US" dirty="0"/>
              <a:t>汇编与接口</a:t>
            </a:r>
            <a:r>
              <a:rPr kumimoji="1" lang="zh-CN" altLang="zh-CN" dirty="0"/>
              <a:t>，</a:t>
            </a:r>
            <a:r>
              <a:rPr kumimoji="1" lang="en-US" altLang="zh-CN" dirty="0"/>
              <a:t> 3.0</a:t>
            </a:r>
            <a:r>
              <a:rPr kumimoji="1" lang="zh-CN" altLang="en-US" dirty="0"/>
              <a:t>，</a:t>
            </a:r>
            <a:r>
              <a:rPr kumimoji="1" lang="en-US" altLang="zh-CN" dirty="0"/>
              <a:t>3.0-0.0</a:t>
            </a:r>
            <a:r>
              <a:rPr kumimoji="1" lang="zh-CN" altLang="en-US" dirty="0"/>
              <a:t>，三秋冬</a:t>
            </a:r>
            <a:endParaRPr kumimoji="1" lang="en-US" altLang="zh-CN" dirty="0"/>
          </a:p>
          <a:p>
            <a:r>
              <a:rPr kumimoji="1" lang="zh-CN" altLang="en-US" dirty="0"/>
              <a:t>接口实验，</a:t>
            </a:r>
            <a:r>
              <a:rPr kumimoji="1" lang="en-US" altLang="zh-CN" dirty="0"/>
              <a:t> 1.5</a:t>
            </a:r>
            <a:r>
              <a:rPr kumimoji="1" lang="zh-CN" altLang="en-US" dirty="0"/>
              <a:t>，</a:t>
            </a:r>
            <a:r>
              <a:rPr kumimoji="1" lang="en-US" altLang="zh-CN" dirty="0"/>
              <a:t> 0-3.0</a:t>
            </a:r>
            <a:r>
              <a:rPr kumimoji="1" lang="zh-CN" altLang="en-US" dirty="0"/>
              <a:t>，三秋冬</a:t>
            </a:r>
            <a:endParaRPr kumimoji="1" lang="en-US" altLang="zh-CN" dirty="0"/>
          </a:p>
          <a:p>
            <a:r>
              <a:rPr kumimoji="1" lang="zh-CN" altLang="en-US" dirty="0"/>
              <a:t>编译原理，</a:t>
            </a:r>
            <a:r>
              <a:rPr kumimoji="1" lang="en-US" altLang="zh-CN" dirty="0"/>
              <a:t>2.0</a:t>
            </a:r>
            <a:r>
              <a:rPr kumimoji="1" lang="zh-CN" altLang="en-US" dirty="0"/>
              <a:t>，</a:t>
            </a:r>
            <a:r>
              <a:rPr kumimoji="1" lang="en-US" altLang="zh-CN" dirty="0"/>
              <a:t> 2.0-0</a:t>
            </a:r>
            <a:r>
              <a:rPr kumimoji="1" lang="zh-CN" altLang="en-US" dirty="0"/>
              <a:t>，</a:t>
            </a:r>
            <a:r>
              <a:rPr kumimoji="1" lang="en-US" altLang="zh-CN" dirty="0"/>
              <a:t> </a:t>
            </a:r>
            <a:r>
              <a:rPr kumimoji="1" lang="zh-CN" altLang="en-US" dirty="0"/>
              <a:t>三春</a:t>
            </a:r>
            <a:endParaRPr kumimoji="1" lang="en-US" altLang="zh-CN" dirty="0"/>
          </a:p>
          <a:p>
            <a:r>
              <a:rPr kumimoji="1" lang="zh-CN" altLang="en-US" dirty="0"/>
              <a:t>编译系统设计，</a:t>
            </a:r>
            <a:r>
              <a:rPr kumimoji="1" lang="en-US" altLang="zh-CN" dirty="0"/>
              <a:t> 2.0</a:t>
            </a:r>
            <a:r>
              <a:rPr kumimoji="1" lang="zh-CN" altLang="en-US" dirty="0"/>
              <a:t>，</a:t>
            </a:r>
            <a:r>
              <a:rPr kumimoji="1" lang="en-US" altLang="zh-CN" dirty="0"/>
              <a:t> 1.0-2.0</a:t>
            </a:r>
            <a:r>
              <a:rPr kumimoji="1" lang="zh-CN" altLang="en-US" dirty="0"/>
              <a:t>，三夏</a:t>
            </a:r>
            <a:endParaRPr kumimoji="1" lang="en-US" altLang="zh-CN" dirty="0"/>
          </a:p>
          <a:p>
            <a:r>
              <a:rPr kumimoji="1" lang="zh-CN" altLang="en-US" dirty="0"/>
              <a:t>操作系统原理，</a:t>
            </a:r>
            <a:r>
              <a:rPr kumimoji="1" lang="en-US" altLang="zh-CN" dirty="0"/>
              <a:t>3.0</a:t>
            </a:r>
            <a:r>
              <a:rPr kumimoji="1" lang="zh-CN" altLang="en-US" dirty="0"/>
              <a:t>，</a:t>
            </a:r>
            <a:r>
              <a:rPr kumimoji="1" lang="en-US" altLang="zh-CN" dirty="0"/>
              <a:t>3.0-0</a:t>
            </a:r>
            <a:r>
              <a:rPr kumimoji="1" lang="zh-CN" altLang="en-US" dirty="0"/>
              <a:t>，三秋冬</a:t>
            </a:r>
            <a:endParaRPr kumimoji="1" lang="en-US" altLang="zh-CN" dirty="0"/>
          </a:p>
          <a:p>
            <a:r>
              <a:rPr kumimoji="1" lang="zh-CN" altLang="en-US" dirty="0"/>
              <a:t>操作系统实验，</a:t>
            </a:r>
            <a:r>
              <a:rPr kumimoji="1" lang="en-US" altLang="zh-CN" dirty="0"/>
              <a:t> 2.0</a:t>
            </a:r>
            <a:r>
              <a:rPr kumimoji="1" lang="zh-CN" altLang="en-US" dirty="0"/>
              <a:t>，</a:t>
            </a:r>
            <a:r>
              <a:rPr kumimoji="1" lang="en-US" altLang="zh-CN" dirty="0"/>
              <a:t>1-2.0</a:t>
            </a:r>
            <a:r>
              <a:rPr kumimoji="1" lang="zh-CN" altLang="en-US" dirty="0"/>
              <a:t>，三冬</a:t>
            </a:r>
            <a:endParaRPr kumimoji="1" lang="en-US" altLang="zh-CN" dirty="0"/>
          </a:p>
          <a:p>
            <a:r>
              <a:rPr kumimoji="1" lang="en-US" altLang="zh-CN" dirty="0" err="1"/>
              <a:t>Soc</a:t>
            </a:r>
            <a:r>
              <a:rPr kumimoji="1" lang="zh-CN" altLang="en-US" dirty="0"/>
              <a:t>／计算机系统设计，</a:t>
            </a:r>
            <a:r>
              <a:rPr kumimoji="1" lang="en-US" altLang="zh-CN" dirty="0"/>
              <a:t>3.0</a:t>
            </a:r>
            <a:r>
              <a:rPr kumimoji="1" lang="zh-CN" altLang="en-US" dirty="0"/>
              <a:t>，</a:t>
            </a:r>
            <a:r>
              <a:rPr kumimoji="1" lang="en-US" altLang="zh-CN" dirty="0"/>
              <a:t> 1.0-4.0</a:t>
            </a:r>
            <a:r>
              <a:rPr kumimoji="1" lang="zh-CN" altLang="en-US" dirty="0"/>
              <a:t>，</a:t>
            </a:r>
            <a:r>
              <a:rPr kumimoji="1" lang="en-US" altLang="zh-CN" dirty="0"/>
              <a:t> </a:t>
            </a:r>
            <a:r>
              <a:rPr kumimoji="1" lang="zh-CN" altLang="en-US" dirty="0"/>
              <a:t>三夏</a:t>
            </a:r>
            <a:endParaRPr kumimoji="1" lang="en-US" altLang="zh-CN" dirty="0"/>
          </a:p>
          <a:p>
            <a:endParaRPr kumimoji="1" lang="en-US" altLang="zh-CN" dirty="0"/>
          </a:p>
          <a:p>
            <a:r>
              <a:rPr kumimoji="1" lang="en-US" altLang="zh-CN" dirty="0"/>
              <a:t> </a:t>
            </a:r>
          </a:p>
          <a:p>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DC5D2B3F-E146-462A-A08D-B0A4422B873C}" type="slidenum">
              <a:rPr lang="zh-CN" altLang="en-US" smtClean="0">
                <a:solidFill>
                  <a:prstClr val="black"/>
                </a:solidFill>
                <a:latin typeface="Calibri"/>
                <a:ea typeface="宋体"/>
              </a:rPr>
              <a:pPr/>
              <a:t>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892443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D18FD9F-9844-4C24-BEE5-5359974F2461}" type="slidenum">
              <a:rPr lang="en-US" altLang="zh-CN" smtClean="0"/>
              <a:pPr/>
              <a:t>49</a:t>
            </a:fld>
            <a:endParaRPr lang="en-US" altLang="zh-CN"/>
          </a:p>
        </p:txBody>
      </p:sp>
    </p:spTree>
    <p:extLst>
      <p:ext uri="{BB962C8B-B14F-4D97-AF65-F5344CB8AC3E}">
        <p14:creationId xmlns:p14="http://schemas.microsoft.com/office/powerpoint/2010/main" val="2758681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D18FD9F-9844-4C24-BEE5-5359974F2461}" type="slidenum">
              <a:rPr lang="en-US" altLang="zh-CN" smtClean="0"/>
              <a:pPr/>
              <a:t>53</a:t>
            </a:fld>
            <a:endParaRPr lang="en-US" altLang="zh-CN"/>
          </a:p>
        </p:txBody>
      </p:sp>
    </p:spTree>
    <p:extLst>
      <p:ext uri="{BB962C8B-B14F-4D97-AF65-F5344CB8AC3E}">
        <p14:creationId xmlns:p14="http://schemas.microsoft.com/office/powerpoint/2010/main" val="279245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D18FD9F-9844-4C24-BEE5-5359974F2461}" type="slidenum">
              <a:rPr lang="en-US" altLang="zh-CN" smtClean="0"/>
              <a:pPr/>
              <a:t>54</a:t>
            </a:fld>
            <a:endParaRPr lang="en-US" altLang="zh-CN"/>
          </a:p>
        </p:txBody>
      </p:sp>
    </p:spTree>
    <p:extLst>
      <p:ext uri="{BB962C8B-B14F-4D97-AF65-F5344CB8AC3E}">
        <p14:creationId xmlns:p14="http://schemas.microsoft.com/office/powerpoint/2010/main" val="108219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18FD9F-9844-4C24-BEE5-5359974F2461}" type="slidenum">
              <a:rPr lang="en-US" altLang="zh-CN" smtClean="0"/>
              <a:pPr/>
              <a:t>7</a:t>
            </a:fld>
            <a:endParaRPr lang="en-US" altLang="zh-CN"/>
          </a:p>
        </p:txBody>
      </p:sp>
    </p:spTree>
    <p:extLst>
      <p:ext uri="{BB962C8B-B14F-4D97-AF65-F5344CB8AC3E}">
        <p14:creationId xmlns:p14="http://schemas.microsoft.com/office/powerpoint/2010/main" val="3297736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18FD9F-9844-4C24-BEE5-5359974F2461}" type="slidenum">
              <a:rPr lang="en-US" altLang="zh-CN" smtClean="0"/>
              <a:pPr/>
              <a:t>8</a:t>
            </a:fld>
            <a:endParaRPr lang="en-US" altLang="zh-CN"/>
          </a:p>
        </p:txBody>
      </p:sp>
    </p:spTree>
    <p:extLst>
      <p:ext uri="{BB962C8B-B14F-4D97-AF65-F5344CB8AC3E}">
        <p14:creationId xmlns:p14="http://schemas.microsoft.com/office/powerpoint/2010/main" val="3865617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D18FD9F-9844-4C24-BEE5-5359974F2461}" type="slidenum">
              <a:rPr lang="en-US" altLang="zh-CN" smtClean="0"/>
              <a:pPr/>
              <a:t>39</a:t>
            </a:fld>
            <a:endParaRPr lang="en-US" altLang="zh-CN"/>
          </a:p>
        </p:txBody>
      </p:sp>
    </p:spTree>
    <p:extLst>
      <p:ext uri="{BB962C8B-B14F-4D97-AF65-F5344CB8AC3E}">
        <p14:creationId xmlns:p14="http://schemas.microsoft.com/office/powerpoint/2010/main" val="1413218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r>
              <a:rPr lang="en-US" altLang="zh-CN" dirty="0"/>
              <a:t>https://riscv.org/risc-v-cores/</a:t>
            </a:r>
            <a:endParaRPr lang="zh-CN" altLang="en-US" dirty="0"/>
          </a:p>
        </p:txBody>
      </p:sp>
      <p:sp>
        <p:nvSpPr>
          <p:cNvPr id="4" name="灯片编号占位符 3"/>
          <p:cNvSpPr>
            <a:spLocks noGrp="1"/>
          </p:cNvSpPr>
          <p:nvPr>
            <p:ph type="sldNum" sz="quarter" idx="5"/>
          </p:nvPr>
        </p:nvSpPr>
        <p:spPr/>
        <p:txBody>
          <a:bodyPr/>
          <a:lstStyle/>
          <a:p>
            <a:pPr>
              <a:defRPr/>
            </a:pPr>
            <a:fld id="{A0CC7F58-2D79-4318-9362-EFE8B7AC0988}" type="slidenum">
              <a:rPr lang="en-US" altLang="zh-CN" smtClean="0"/>
              <a:pPr>
                <a:defRPr/>
              </a:pPr>
              <a:t>40</a:t>
            </a:fld>
            <a:endParaRPr lang="en-US" altLang="zh-CN"/>
          </a:p>
        </p:txBody>
      </p:sp>
    </p:spTree>
    <p:extLst>
      <p:ext uri="{BB962C8B-B14F-4D97-AF65-F5344CB8AC3E}">
        <p14:creationId xmlns:p14="http://schemas.microsoft.com/office/powerpoint/2010/main" val="3182826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50938" y="692150"/>
            <a:ext cx="4556125" cy="3416300"/>
          </a:xfrm>
        </p:spPr>
      </p:sp>
      <p:sp>
        <p:nvSpPr>
          <p:cNvPr id="3" name="备注占位符 2"/>
          <p:cNvSpPr>
            <a:spLocks noGrp="1"/>
          </p:cNvSpPr>
          <p:nvPr>
            <p:ph type="body" idx="1"/>
          </p:nvPr>
        </p:nvSpPr>
        <p:spPr/>
        <p:txBody>
          <a:bodyPr/>
          <a:lstStyle/>
          <a:p>
            <a:r>
              <a:rPr lang="en-US" altLang="zh-CN" dirty="0"/>
              <a:t>https://meltdownattack.com/</a:t>
            </a:r>
          </a:p>
          <a:p>
            <a:endParaRPr lang="en-US" altLang="zh-CN" dirty="0"/>
          </a:p>
          <a:p>
            <a:r>
              <a:rPr lang="en-US" altLang="zh-CN" dirty="0"/>
              <a:t>https://en.wikipedia.org/wiki/Intel_Management_Engine</a:t>
            </a:r>
          </a:p>
          <a:p>
            <a:endParaRPr lang="en-US" altLang="zh-CN" dirty="0"/>
          </a:p>
          <a:p>
            <a:r>
              <a:rPr lang="en-US" altLang="zh-CN" sz="2000" dirty="0"/>
              <a:t>Intel Management Engine</a:t>
            </a:r>
          </a:p>
          <a:p>
            <a:pPr lvl="1"/>
            <a:r>
              <a:rPr lang="en-US" altLang="zh-CN" sz="2000" dirty="0"/>
              <a:t>A ”secret” microprocessor built in all Intel processors since 2008</a:t>
            </a:r>
          </a:p>
          <a:p>
            <a:pPr lvl="1"/>
            <a:r>
              <a:rPr lang="en-US" altLang="zh-CN" sz="2000" dirty="0"/>
              <a:t>Runs proprietary firmware while computer is running, asleep or even turned off</a:t>
            </a:r>
          </a:p>
          <a:p>
            <a:endParaRPr lang="zh-CN" altLang="en-US" dirty="0"/>
          </a:p>
        </p:txBody>
      </p:sp>
      <p:sp>
        <p:nvSpPr>
          <p:cNvPr id="4" name="灯片编号占位符 3"/>
          <p:cNvSpPr>
            <a:spLocks noGrp="1"/>
          </p:cNvSpPr>
          <p:nvPr>
            <p:ph type="sldNum" sz="quarter" idx="5"/>
          </p:nvPr>
        </p:nvSpPr>
        <p:spPr/>
        <p:txBody>
          <a:bodyPr/>
          <a:lstStyle/>
          <a:p>
            <a:pPr>
              <a:defRPr/>
            </a:pPr>
            <a:fld id="{A0CC7F58-2D79-4318-9362-EFE8B7AC0988}" type="slidenum">
              <a:rPr lang="en-US" altLang="zh-CN" smtClean="0"/>
              <a:pPr>
                <a:defRPr/>
              </a:pPr>
              <a:t>41</a:t>
            </a:fld>
            <a:endParaRPr lang="en-US" altLang="zh-CN"/>
          </a:p>
        </p:txBody>
      </p:sp>
    </p:spTree>
    <p:extLst>
      <p:ext uri="{BB962C8B-B14F-4D97-AF65-F5344CB8AC3E}">
        <p14:creationId xmlns:p14="http://schemas.microsoft.com/office/powerpoint/2010/main" val="604596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如果数据发生了</a:t>
            </a:r>
            <a:r>
              <a:rPr kumimoji="1" lang="en-US" altLang="zh-CN" dirty="0"/>
              <a:t>cache</a:t>
            </a:r>
            <a:r>
              <a:rPr kumimoji="1" lang="zh-CN" altLang="en-US" dirty="0"/>
              <a:t> </a:t>
            </a:r>
            <a:r>
              <a:rPr kumimoji="1" lang="en-US" altLang="zh-CN" dirty="0"/>
              <a:t>miss</a:t>
            </a:r>
            <a:r>
              <a:rPr kumimoji="1" lang="zh-CN" altLang="en-US" dirty="0"/>
              <a:t>，那么就要到</a:t>
            </a:r>
            <a:r>
              <a:rPr kumimoji="1" lang="en-US" altLang="zh-CN" dirty="0"/>
              <a:t>DRAM</a:t>
            </a:r>
            <a:r>
              <a:rPr kumimoji="1" lang="zh-CN" altLang="en-US" dirty="0"/>
              <a:t>去找，这个过程非常消耗时间，大约</a:t>
            </a:r>
            <a:r>
              <a:rPr kumimoji="1" lang="en-US" altLang="zh-CN" dirty="0"/>
              <a:t>100ns</a:t>
            </a:r>
            <a:r>
              <a:rPr kumimoji="1" lang="zh-CN" altLang="en-US" dirty="0"/>
              <a:t>。数据预取就是在</a:t>
            </a:r>
            <a:r>
              <a:rPr kumimoji="1" lang="en-US" altLang="zh-CN" dirty="0"/>
              <a:t>load</a:t>
            </a:r>
            <a:r>
              <a:rPr kumimoji="1" lang="zh-CN" altLang="en-US" dirty="0"/>
              <a:t>指令执行之前，提前把数据取到</a:t>
            </a:r>
            <a:r>
              <a:rPr kumimoji="1" lang="en-US" altLang="zh-CN" dirty="0"/>
              <a:t>cache</a:t>
            </a:r>
            <a:r>
              <a:rPr kumimoji="1" lang="zh-CN" altLang="en-US" dirty="0"/>
              <a:t>中，降低</a:t>
            </a:r>
            <a:r>
              <a:rPr kumimoji="1" lang="en-US" altLang="zh-CN" dirty="0"/>
              <a:t>load-to-use</a:t>
            </a:r>
            <a:r>
              <a:rPr kumimoji="1" lang="zh-CN" altLang="en-US" dirty="0"/>
              <a:t>的延迟</a:t>
            </a:r>
          </a:p>
        </p:txBody>
      </p:sp>
      <p:sp>
        <p:nvSpPr>
          <p:cNvPr id="4" name="灯片编号占位符 3"/>
          <p:cNvSpPr>
            <a:spLocks noGrp="1"/>
          </p:cNvSpPr>
          <p:nvPr>
            <p:ph type="sldNum" sz="quarter" idx="5"/>
          </p:nvPr>
        </p:nvSpPr>
        <p:spPr/>
        <p:txBody>
          <a:bodyPr/>
          <a:lstStyle/>
          <a:p>
            <a:fld id="{DD18FD9F-9844-4C24-BEE5-5359974F2461}" type="slidenum">
              <a:rPr lang="en-US" altLang="zh-CN" smtClean="0"/>
              <a:pPr/>
              <a:t>46</a:t>
            </a:fld>
            <a:endParaRPr lang="en-US" altLang="zh-CN"/>
          </a:p>
        </p:txBody>
      </p:sp>
    </p:spTree>
    <p:extLst>
      <p:ext uri="{BB962C8B-B14F-4D97-AF65-F5344CB8AC3E}">
        <p14:creationId xmlns:p14="http://schemas.microsoft.com/office/powerpoint/2010/main" val="2550605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D18FD9F-9844-4C24-BEE5-5359974F2461}" type="slidenum">
              <a:rPr lang="en-US" altLang="zh-CN" smtClean="0"/>
              <a:pPr/>
              <a:t>47</a:t>
            </a:fld>
            <a:endParaRPr lang="en-US" altLang="zh-CN"/>
          </a:p>
        </p:txBody>
      </p:sp>
    </p:spTree>
    <p:extLst>
      <p:ext uri="{BB962C8B-B14F-4D97-AF65-F5344CB8AC3E}">
        <p14:creationId xmlns:p14="http://schemas.microsoft.com/office/powerpoint/2010/main" val="3752807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如果数据发生了</a:t>
            </a:r>
            <a:r>
              <a:rPr kumimoji="1" lang="en-US" altLang="zh-CN" dirty="0"/>
              <a:t>cache</a:t>
            </a:r>
            <a:r>
              <a:rPr kumimoji="1" lang="zh-CN" altLang="en-US" dirty="0"/>
              <a:t> </a:t>
            </a:r>
            <a:r>
              <a:rPr kumimoji="1" lang="en-US" altLang="zh-CN" dirty="0"/>
              <a:t>miss</a:t>
            </a:r>
            <a:r>
              <a:rPr kumimoji="1" lang="zh-CN" altLang="en-US" dirty="0"/>
              <a:t>，那么就要到</a:t>
            </a:r>
            <a:r>
              <a:rPr kumimoji="1" lang="en-US" altLang="zh-CN" dirty="0"/>
              <a:t>DRAM</a:t>
            </a:r>
            <a:r>
              <a:rPr kumimoji="1" lang="zh-CN" altLang="en-US" dirty="0"/>
              <a:t>去找，这个过程非常消耗时间，大约</a:t>
            </a:r>
            <a:r>
              <a:rPr kumimoji="1" lang="en-US" altLang="zh-CN" dirty="0"/>
              <a:t>100ns</a:t>
            </a:r>
            <a:r>
              <a:rPr kumimoji="1" lang="zh-CN" altLang="en-US" dirty="0"/>
              <a:t>。数据预取就是在</a:t>
            </a:r>
            <a:r>
              <a:rPr kumimoji="1" lang="en-US" altLang="zh-CN" dirty="0"/>
              <a:t>load</a:t>
            </a:r>
            <a:r>
              <a:rPr kumimoji="1" lang="zh-CN" altLang="en-US" dirty="0"/>
              <a:t>指令执行之前，提前把数据取到</a:t>
            </a:r>
            <a:r>
              <a:rPr kumimoji="1" lang="en-US" altLang="zh-CN" dirty="0"/>
              <a:t>cache</a:t>
            </a:r>
            <a:r>
              <a:rPr kumimoji="1" lang="zh-CN" altLang="en-US" dirty="0"/>
              <a:t>中，降低</a:t>
            </a:r>
            <a:r>
              <a:rPr kumimoji="1" lang="en-US" altLang="zh-CN" dirty="0"/>
              <a:t>load-to-use</a:t>
            </a:r>
            <a:r>
              <a:rPr kumimoji="1" lang="zh-CN" altLang="en-US" dirty="0"/>
              <a:t>的延迟</a:t>
            </a:r>
          </a:p>
        </p:txBody>
      </p:sp>
      <p:sp>
        <p:nvSpPr>
          <p:cNvPr id="4" name="灯片编号占位符 3"/>
          <p:cNvSpPr>
            <a:spLocks noGrp="1"/>
          </p:cNvSpPr>
          <p:nvPr>
            <p:ph type="sldNum" sz="quarter" idx="5"/>
          </p:nvPr>
        </p:nvSpPr>
        <p:spPr/>
        <p:txBody>
          <a:bodyPr/>
          <a:lstStyle/>
          <a:p>
            <a:fld id="{DD18FD9F-9844-4C24-BEE5-5359974F2461}" type="slidenum">
              <a:rPr lang="en-US" altLang="zh-CN" smtClean="0"/>
              <a:pPr/>
              <a:t>48</a:t>
            </a:fld>
            <a:endParaRPr lang="en-US" altLang="zh-CN"/>
          </a:p>
        </p:txBody>
      </p:sp>
    </p:spTree>
    <p:extLst>
      <p:ext uri="{BB962C8B-B14F-4D97-AF65-F5344CB8AC3E}">
        <p14:creationId xmlns:p14="http://schemas.microsoft.com/office/powerpoint/2010/main" val="42695483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059252C8-23CF-334C-A02A-5DCB5159EA19}"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5536" y="580315"/>
            <a:ext cx="1368152" cy="558152"/>
          </a:xfrm>
          <a:prstGeom prst="rect">
            <a:avLst/>
          </a:prstGeom>
        </p:spPr>
      </p:pic>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extLst>
      <p:ext uri="{BB962C8B-B14F-4D97-AF65-F5344CB8AC3E}">
        <p14:creationId xmlns:p14="http://schemas.microsoft.com/office/powerpoint/2010/main" val="2005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E051290-E9AA-FB43-9901-F4D7B71422FD}"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482270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B78FBEC-F720-D44F-8ED3-2B8AE0511B08}"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631534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82" y="0"/>
            <a:ext cx="9102436" cy="6858000"/>
          </a:xfrm>
          <a:prstGeom prst="rect">
            <a:avLst/>
          </a:prstGeom>
        </p:spPr>
      </p:pic>
      <p:sp>
        <p:nvSpPr>
          <p:cNvPr id="2" name="标题 1"/>
          <p:cNvSpPr>
            <a:spLocks noGrp="1"/>
          </p:cNvSpPr>
          <p:nvPr>
            <p:ph type="ctrTitle"/>
          </p:nvPr>
        </p:nvSpPr>
        <p:spPr>
          <a:xfrm>
            <a:off x="693561" y="1950515"/>
            <a:ext cx="8134672"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4293096"/>
            <a:ext cx="64008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4784462D-D46A-9943-B2DE-B1A7ED64C9DE}"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5536" y="580315"/>
            <a:ext cx="1368152" cy="558152"/>
          </a:xfrm>
          <a:prstGeom prst="rect">
            <a:avLst/>
          </a:prstGeom>
        </p:spPr>
      </p:pic>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1600" y="6309320"/>
            <a:ext cx="7887572" cy="182865"/>
          </a:xfrm>
          <a:prstGeom prst="rect">
            <a:avLst/>
          </a:prstGeom>
        </p:spPr>
      </p:pic>
    </p:spTree>
    <p:extLst>
      <p:ext uri="{BB962C8B-B14F-4D97-AF65-F5344CB8AC3E}">
        <p14:creationId xmlns:p14="http://schemas.microsoft.com/office/powerpoint/2010/main" val="283039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4" y="332656"/>
            <a:ext cx="7005464" cy="954360"/>
          </a:xfrm>
        </p:spPr>
        <p:txBody>
          <a:bodyPr>
            <a:normAutofit/>
          </a:bodyPr>
          <a:lstStyle>
            <a:lvl1pPr algn="l">
              <a:defRPr sz="3600">
                <a:solidFill>
                  <a:srgbClr val="336699"/>
                </a:solidFill>
                <a:effectLst/>
                <a:latin typeface="黑体" pitchFamily="49" charset="-122"/>
                <a:ea typeface="黑体" pitchFamily="49"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buClr>
                <a:schemeClr val="tx1">
                  <a:lumMod val="50000"/>
                  <a:lumOff val="50000"/>
                </a:schemeClr>
              </a:buClr>
              <a:buSzPct val="80000"/>
              <a:buFont typeface="Wingdings" pitchFamily="2" charset="2"/>
              <a:buChar char="l"/>
              <a:defRPr sz="2000" b="1">
                <a:solidFill>
                  <a:schemeClr val="tx1"/>
                </a:solidFill>
                <a:latin typeface="华文细黑" pitchFamily="2" charset="-122"/>
                <a:ea typeface="华文细黑" pitchFamily="2" charset="-122"/>
              </a:defRPr>
            </a:lvl1pPr>
            <a:lvl2pPr marL="742950" indent="-285750">
              <a:buClr>
                <a:schemeClr val="tx1"/>
              </a:buClr>
              <a:buSzPct val="70000"/>
              <a:buFont typeface="Wingdings" pitchFamily="2" charset="2"/>
              <a:buChar char="p"/>
              <a:defRPr sz="1800" b="0">
                <a:solidFill>
                  <a:schemeClr val="tx1"/>
                </a:solidFill>
                <a:latin typeface="华文细黑" pitchFamily="2" charset="-122"/>
                <a:ea typeface="华文细黑" pitchFamily="2" charset="-122"/>
              </a:defRPr>
            </a:lvl2pPr>
            <a:lvl3pPr marL="1143000" indent="-228600">
              <a:buClr>
                <a:schemeClr val="tx1"/>
              </a:buClr>
              <a:buSzPct val="50000"/>
              <a:buFont typeface="Wingdings" pitchFamily="2" charset="2"/>
              <a:buChar char="n"/>
              <a:defRPr sz="1600">
                <a:latin typeface="华文细黑" pitchFamily="2" charset="-122"/>
                <a:ea typeface="华文细黑" pitchFamily="2" charset="-122"/>
              </a:defRPr>
            </a:lvl3pPr>
            <a:lvl4pPr marL="1600200" indent="-228600">
              <a:buClr>
                <a:schemeClr val="tx1"/>
              </a:buClr>
              <a:buSzPct val="50000"/>
              <a:buFont typeface="Wingdings" pitchFamily="2" charset="2"/>
              <a:buChar char="p"/>
              <a:defRPr sz="1400">
                <a:latin typeface="华文细黑" pitchFamily="2" charset="-122"/>
                <a:ea typeface="华文细黑" pitchFamily="2" charset="-122"/>
              </a:defRPr>
            </a:lvl4pPr>
            <a:lvl5pPr>
              <a:defRPr sz="1200">
                <a:latin typeface="华文细黑" pitchFamily="2" charset="-122"/>
                <a:ea typeface="华文细黑"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0B3BFD37-FEEB-9B47-898B-26442D39D1ED}"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latin typeface="Calibri"/>
              <a:ea typeface="宋体"/>
            </a:endParaRPr>
          </a:p>
        </p:txBody>
      </p:sp>
      <p:sp>
        <p:nvSpPr>
          <p:cNvPr id="6" name="灯片编号占位符 5"/>
          <p:cNvSpPr>
            <a:spLocks noGrp="1"/>
          </p:cNvSpPr>
          <p:nvPr>
            <p:ph type="sldNum" sz="quarter" idx="12"/>
          </p:nvPr>
        </p:nvSpPr>
        <p:spPr>
          <a:xfrm>
            <a:off x="6588224" y="6223517"/>
            <a:ext cx="2133600" cy="365125"/>
          </a:xfrm>
        </p:spPr>
        <p:txBody>
          <a:bodyPr/>
          <a:lstStyle>
            <a:lvl1pPr>
              <a:defRPr sz="1800"/>
            </a:lvl1pPr>
          </a:lstStyle>
          <a:p>
            <a:fld id="{85EE23F1-74F5-48F6-845A-D79C8A8D50A6}" type="slidenum">
              <a:rPr lang="zh-CN" altLang="en-US" b="1" smtClean="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rPr>
              <a:pPr/>
              <a:t>‹#›</a:t>
            </a:fld>
            <a:endParaRPr lang="zh-CN" altLang="en-US" b="1" dirty="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8" name="TextBox 7"/>
          <p:cNvSpPr txBox="1"/>
          <p:nvPr userDrawn="1"/>
        </p:nvSpPr>
        <p:spPr>
          <a:xfrm>
            <a:off x="1541326" y="6269250"/>
            <a:ext cx="1368152" cy="400110"/>
          </a:xfrm>
          <a:prstGeom prst="rect">
            <a:avLst/>
          </a:prstGeom>
          <a:noFill/>
        </p:spPr>
        <p:txBody>
          <a:bodyPr wrap="square" rtlCol="0">
            <a:spAutoFit/>
          </a:bodyPr>
          <a:lstStyle/>
          <a:p>
            <a:pPr fontAlgn="auto">
              <a:spcBef>
                <a:spcPts val="0"/>
              </a:spcBef>
              <a:spcAft>
                <a:spcPts val="0"/>
              </a:spcAft>
            </a:pPr>
            <a:r>
              <a:rPr lang="en-US" altLang="zh-CN" sz="2000" b="1" dirty="0" err="1">
                <a:solidFill>
                  <a:srgbClr val="4F81BD">
                    <a:lumMod val="75000"/>
                  </a:srgbClr>
                </a:solidFill>
                <a:latin typeface="Comic Sans MS" pitchFamily="66" charset="0"/>
                <a:ea typeface="隶书" pitchFamily="49" charset="-122"/>
              </a:rPr>
              <a:t>ArcLab</a:t>
            </a:r>
            <a:endParaRPr lang="zh-CN" altLang="en-US" sz="2000" b="1" dirty="0">
              <a:solidFill>
                <a:srgbClr val="4F81BD">
                  <a:lumMod val="75000"/>
                </a:srgbClr>
              </a:solidFill>
              <a:latin typeface="Comic Sans MS" pitchFamily="66" charset="0"/>
              <a:ea typeface="隶书" pitchFamily="49" charset="-122"/>
            </a:endParaRPr>
          </a:p>
        </p:txBody>
      </p:sp>
      <p:sp>
        <p:nvSpPr>
          <p:cNvPr id="10" name="TextBox 9"/>
          <p:cNvSpPr txBox="1"/>
          <p:nvPr userDrawn="1"/>
        </p:nvSpPr>
        <p:spPr>
          <a:xfrm>
            <a:off x="3563888" y="6237312"/>
            <a:ext cx="1991251" cy="400110"/>
          </a:xfrm>
          <a:prstGeom prst="rect">
            <a:avLst/>
          </a:prstGeom>
          <a:noFill/>
        </p:spPr>
        <p:txBody>
          <a:bodyPr wrap="none" rtlCol="0">
            <a:spAutoFit/>
          </a:bodyPr>
          <a:lstStyle/>
          <a:p>
            <a:pPr fontAlgn="auto">
              <a:spcBef>
                <a:spcPts val="0"/>
              </a:spcBef>
              <a:spcAft>
                <a:spcPts val="0"/>
              </a:spcAft>
              <a:defRPr/>
            </a:pPr>
            <a:r>
              <a:rPr lang="zh-CN" altLang="en-US" sz="2000" dirty="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rPr>
              <a:t>系统结构实验室</a:t>
            </a:r>
          </a:p>
        </p:txBody>
      </p:sp>
    </p:spTree>
    <p:extLst>
      <p:ext uri="{BB962C8B-B14F-4D97-AF65-F5344CB8AC3E}">
        <p14:creationId xmlns:p14="http://schemas.microsoft.com/office/powerpoint/2010/main" val="2572085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2F3EE3E-0459-5343-BDA1-A8D3ACE73243}"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42936139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5372623-2150-3943-877E-A6C844667AB7}"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2032480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2F8B261-C848-2949-B696-0FB73538ACC4}"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6953508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D0A026B-8EDC-6C48-8D3F-86C48C36EE9E}"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41262388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72963CE-8317-0F45-9CC9-C99C8F58E037}"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5789350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A7314A7-0CF9-304D-90DA-ED0B5862886C}"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3322166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4" y="332656"/>
            <a:ext cx="7005464" cy="954360"/>
          </a:xfrm>
        </p:spPr>
        <p:txBody>
          <a:bodyPr>
            <a:normAutofit/>
          </a:bodyPr>
          <a:lstStyle>
            <a:lvl1pPr algn="l">
              <a:defRPr sz="3600">
                <a:solidFill>
                  <a:srgbClr val="336699"/>
                </a:solidFill>
                <a:effectLst/>
                <a:latin typeface="黑体" pitchFamily="49" charset="-122"/>
                <a:ea typeface="黑体" pitchFamily="49"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buClr>
                <a:schemeClr val="tx1">
                  <a:lumMod val="50000"/>
                  <a:lumOff val="50000"/>
                </a:schemeClr>
              </a:buClr>
              <a:buSzPct val="80000"/>
              <a:buFont typeface="Wingdings" pitchFamily="2" charset="2"/>
              <a:buChar char="l"/>
              <a:defRPr sz="2000" b="1">
                <a:solidFill>
                  <a:schemeClr val="tx1"/>
                </a:solidFill>
                <a:latin typeface="华文细黑" pitchFamily="2" charset="-122"/>
                <a:ea typeface="华文细黑" pitchFamily="2" charset="-122"/>
              </a:defRPr>
            </a:lvl1pPr>
            <a:lvl2pPr marL="742950" indent="-285750">
              <a:buClr>
                <a:schemeClr val="tx1"/>
              </a:buClr>
              <a:buSzPct val="70000"/>
              <a:buFont typeface="Wingdings" pitchFamily="2" charset="2"/>
              <a:buChar char="p"/>
              <a:defRPr sz="1800" b="0">
                <a:solidFill>
                  <a:schemeClr val="tx1"/>
                </a:solidFill>
                <a:latin typeface="华文细黑" pitchFamily="2" charset="-122"/>
                <a:ea typeface="华文细黑" pitchFamily="2" charset="-122"/>
              </a:defRPr>
            </a:lvl2pPr>
            <a:lvl3pPr marL="1143000" indent="-228600">
              <a:buClr>
                <a:schemeClr val="tx1"/>
              </a:buClr>
              <a:buSzPct val="50000"/>
              <a:buFont typeface="Wingdings" pitchFamily="2" charset="2"/>
              <a:buChar char="n"/>
              <a:defRPr sz="1600">
                <a:latin typeface="华文细黑" pitchFamily="2" charset="-122"/>
                <a:ea typeface="华文细黑" pitchFamily="2" charset="-122"/>
              </a:defRPr>
            </a:lvl3pPr>
            <a:lvl4pPr marL="1600200" indent="-228600">
              <a:buClr>
                <a:schemeClr val="tx1"/>
              </a:buClr>
              <a:buSzPct val="50000"/>
              <a:buFont typeface="Wingdings" pitchFamily="2" charset="2"/>
              <a:buChar char="p"/>
              <a:defRPr sz="1400">
                <a:latin typeface="华文细黑" pitchFamily="2" charset="-122"/>
                <a:ea typeface="华文细黑" pitchFamily="2" charset="-122"/>
              </a:defRPr>
            </a:lvl4pPr>
            <a:lvl5pPr>
              <a:defRPr sz="1200">
                <a:latin typeface="华文细黑" pitchFamily="2" charset="-122"/>
                <a:ea typeface="华文细黑"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ED2B52-EA73-8049-B300-8BD1875A0899}"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endParaRPr lang="zh-CN" altLang="en-US" dirty="0">
              <a:solidFill>
                <a:prstClr val="black">
                  <a:tint val="75000"/>
                </a:prstClr>
              </a:solidFill>
              <a:latin typeface="Calibri"/>
              <a:ea typeface="宋体"/>
            </a:endParaRPr>
          </a:p>
        </p:txBody>
      </p:sp>
      <p:sp>
        <p:nvSpPr>
          <p:cNvPr id="6" name="灯片编号占位符 5"/>
          <p:cNvSpPr>
            <a:spLocks noGrp="1"/>
          </p:cNvSpPr>
          <p:nvPr>
            <p:ph type="sldNum" sz="quarter" idx="12"/>
          </p:nvPr>
        </p:nvSpPr>
        <p:spPr>
          <a:xfrm>
            <a:off x="6588224" y="6223517"/>
            <a:ext cx="2133600" cy="365125"/>
          </a:xfrm>
        </p:spPr>
        <p:txBody>
          <a:bodyPr/>
          <a:lstStyle>
            <a:lvl1pPr>
              <a:defRPr sz="1800"/>
            </a:lvl1pPr>
          </a:lstStyle>
          <a:p>
            <a:fld id="{85EE23F1-74F5-48F6-845A-D79C8A8D50A6}" type="slidenum">
              <a:rPr lang="zh-CN" altLang="en-US" b="1" smtClean="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rPr>
              <a:pPr/>
              <a:t>‹#›</a:t>
            </a:fld>
            <a:endParaRPr lang="zh-CN" altLang="en-US" b="1" dirty="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8" name="TextBox 7"/>
          <p:cNvSpPr txBox="1"/>
          <p:nvPr userDrawn="1"/>
        </p:nvSpPr>
        <p:spPr>
          <a:xfrm>
            <a:off x="1541326" y="6269250"/>
            <a:ext cx="1368152" cy="400110"/>
          </a:xfrm>
          <a:prstGeom prst="rect">
            <a:avLst/>
          </a:prstGeom>
          <a:noFill/>
        </p:spPr>
        <p:txBody>
          <a:bodyPr wrap="square" rtlCol="0">
            <a:spAutoFit/>
          </a:bodyPr>
          <a:lstStyle/>
          <a:p>
            <a:pPr fontAlgn="auto">
              <a:spcBef>
                <a:spcPts val="0"/>
              </a:spcBef>
              <a:spcAft>
                <a:spcPts val="0"/>
              </a:spcAft>
            </a:pPr>
            <a:r>
              <a:rPr lang="en-US" altLang="zh-CN" sz="2000" b="1" dirty="0" err="1">
                <a:solidFill>
                  <a:srgbClr val="4F81BD">
                    <a:lumMod val="75000"/>
                  </a:srgbClr>
                </a:solidFill>
                <a:latin typeface="Comic Sans MS" pitchFamily="66" charset="0"/>
                <a:ea typeface="隶书" pitchFamily="49" charset="-122"/>
              </a:rPr>
              <a:t>ArcLab</a:t>
            </a:r>
            <a:endParaRPr lang="zh-CN" altLang="en-US" sz="2000" b="1" dirty="0">
              <a:solidFill>
                <a:srgbClr val="4F81BD">
                  <a:lumMod val="75000"/>
                </a:srgbClr>
              </a:solidFill>
              <a:latin typeface="Comic Sans MS" pitchFamily="66" charset="0"/>
              <a:ea typeface="隶书" pitchFamily="49" charset="-122"/>
            </a:endParaRPr>
          </a:p>
        </p:txBody>
      </p:sp>
      <p:sp>
        <p:nvSpPr>
          <p:cNvPr id="10" name="TextBox 9"/>
          <p:cNvSpPr txBox="1"/>
          <p:nvPr userDrawn="1"/>
        </p:nvSpPr>
        <p:spPr>
          <a:xfrm>
            <a:off x="3563888" y="6237312"/>
            <a:ext cx="1991251" cy="400110"/>
          </a:xfrm>
          <a:prstGeom prst="rect">
            <a:avLst/>
          </a:prstGeom>
          <a:noFill/>
        </p:spPr>
        <p:txBody>
          <a:bodyPr wrap="none" rtlCol="0">
            <a:spAutoFit/>
          </a:bodyPr>
          <a:lstStyle/>
          <a:p>
            <a:pPr fontAlgn="auto">
              <a:spcBef>
                <a:spcPts val="0"/>
              </a:spcBef>
              <a:spcAft>
                <a:spcPts val="0"/>
              </a:spcAft>
              <a:defRPr/>
            </a:pPr>
            <a:r>
              <a:rPr lang="zh-CN" altLang="en-US" sz="2000" dirty="0">
                <a:solidFill>
                  <a:srgbClr val="4F81BD">
                    <a:lumMod val="75000"/>
                  </a:srgbClr>
                </a:solidFill>
                <a:effectLst>
                  <a:outerShdw blurRad="38100" dist="38100" dir="2700000" algn="tl">
                    <a:srgbClr val="000000">
                      <a:alpha val="43137"/>
                    </a:srgbClr>
                  </a:outerShdw>
                </a:effectLst>
                <a:latin typeface="隶书" pitchFamily="49" charset="-122"/>
                <a:ea typeface="隶书" pitchFamily="49" charset="-122"/>
              </a:rPr>
              <a:t>系统结构实验室</a:t>
            </a:r>
          </a:p>
        </p:txBody>
      </p:sp>
    </p:spTree>
    <p:extLst>
      <p:ext uri="{BB962C8B-B14F-4D97-AF65-F5344CB8AC3E}">
        <p14:creationId xmlns:p14="http://schemas.microsoft.com/office/powerpoint/2010/main" val="26169386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B48D91A-FE04-5740-809B-1C8D2AB267D6}"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132187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7D32A65-D96B-3A4F-9669-C0E79C0887A1}"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739940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01A0641-C83F-BB41-BDA7-306B17F87C9B}"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8132708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7" name="Rectangle 7"/>
          <p:cNvSpPr>
            <a:spLocks noGrp="1" noChangeArrowheads="1"/>
          </p:cNvSpPr>
          <p:nvPr>
            <p:ph type="ctrTitle"/>
          </p:nvPr>
        </p:nvSpPr>
        <p:spPr>
          <a:xfrm>
            <a:off x="228600" y="1427163"/>
            <a:ext cx="8077200" cy="1609725"/>
          </a:xfrm>
          <a:prstGeom prst="rect">
            <a:avLst/>
          </a:prstGeom>
        </p:spPr>
        <p:txBody>
          <a:bodyPr/>
          <a:lstStyle>
            <a:lvl1pPr>
              <a:defRPr sz="4600"/>
            </a:lvl1pPr>
          </a:lstStyle>
          <a:p>
            <a:pPr lvl="0"/>
            <a:r>
              <a:rPr lang="zh-CN" altLang="en-US" noProof="0"/>
              <a:t>单击此处编辑母版标题样式</a:t>
            </a:r>
          </a:p>
        </p:txBody>
      </p:sp>
      <p:sp>
        <p:nvSpPr>
          <p:cNvPr id="5128" name="Rectangle 8"/>
          <p:cNvSpPr>
            <a:spLocks noGrp="1" noChangeArrowheads="1"/>
          </p:cNvSpPr>
          <p:nvPr>
            <p:ph type="subTitle" idx="1"/>
          </p:nvPr>
        </p:nvSpPr>
        <p:spPr>
          <a:xfrm>
            <a:off x="1066800" y="3441700"/>
            <a:ext cx="6629400" cy="1676400"/>
          </a:xfrm>
          <a:prstGeom prst="rect">
            <a:avLst/>
          </a:prstGeom>
        </p:spPr>
        <p:txBody>
          <a:bodyPr/>
          <a:lstStyle>
            <a:lvl1pPr marL="0" indent="0">
              <a:buFont typeface="Wingdings" pitchFamily="2" charset="2"/>
              <a:buNone/>
              <a:defRPr/>
            </a:lvl1pPr>
          </a:lstStyle>
          <a:p>
            <a:pPr lvl="0"/>
            <a:r>
              <a:rPr lang="zh-CN" altLang="en-US" noProof="0"/>
              <a:t>单击此处编辑母版副标题样式</a:t>
            </a:r>
          </a:p>
        </p:txBody>
      </p:sp>
      <p:sp>
        <p:nvSpPr>
          <p:cNvPr id="5129" name="Rectangle 9"/>
          <p:cNvSpPr>
            <a:spLocks noGrp="1" noChangeArrowheads="1"/>
          </p:cNvSpPr>
          <p:nvPr>
            <p:ph type="dt" sz="half" idx="2"/>
          </p:nvPr>
        </p:nvSpPr>
        <p:spPr>
          <a:xfrm>
            <a:off x="457200" y="6248400"/>
            <a:ext cx="2133600" cy="471488"/>
          </a:xfrm>
          <a:prstGeom prst="rect">
            <a:avLst/>
          </a:prstGeom>
        </p:spPr>
        <p:txBody>
          <a:bodyPr/>
          <a:lstStyle>
            <a:lvl1pPr>
              <a:defRPr/>
            </a:lvl1pPr>
          </a:lstStyle>
          <a:p>
            <a:fld id="{45B54539-07DE-2844-B78A-99BC046F3B30}" type="datetime1">
              <a:rPr lang="zh-CN" altLang="en-US" smtClean="0"/>
              <a:t>2021/9/14</a:t>
            </a:fld>
            <a:endParaRPr lang="en-US" altLang="zh-CN"/>
          </a:p>
        </p:txBody>
      </p:sp>
      <p:sp>
        <p:nvSpPr>
          <p:cNvPr id="5130" name="Rectangle 10"/>
          <p:cNvSpPr>
            <a:spLocks noGrp="1" noChangeArrowheads="1"/>
          </p:cNvSpPr>
          <p:nvPr>
            <p:ph type="ftr" sz="quarter" idx="3"/>
          </p:nvPr>
        </p:nvSpPr>
        <p:spPr>
          <a:xfrm>
            <a:off x="3124200" y="6253163"/>
            <a:ext cx="2895600" cy="457200"/>
          </a:xfrm>
          <a:prstGeom prst="rect">
            <a:avLst/>
          </a:prstGeom>
        </p:spPr>
        <p:txBody>
          <a:bodyPr/>
          <a:lstStyle>
            <a:lvl1pPr>
              <a:defRPr/>
            </a:lvl1pPr>
          </a:lstStyle>
          <a:p>
            <a:endParaRPr lang="en-US" altLang="zh-CN"/>
          </a:p>
        </p:txBody>
      </p:sp>
      <p:sp>
        <p:nvSpPr>
          <p:cNvPr id="5131" name="Rectangle 11"/>
          <p:cNvSpPr>
            <a:spLocks noGrp="1" noChangeArrowheads="1"/>
          </p:cNvSpPr>
          <p:nvPr>
            <p:ph type="sldNum" sz="quarter" idx="4"/>
          </p:nvPr>
        </p:nvSpPr>
        <p:spPr>
          <a:xfrm>
            <a:off x="6553200" y="6248400"/>
            <a:ext cx="2133600" cy="471488"/>
          </a:xfrm>
          <a:prstGeom prst="rect">
            <a:avLst/>
          </a:prstGeom>
        </p:spPr>
        <p:txBody>
          <a:bodyPr/>
          <a:lstStyle>
            <a:lvl1pPr>
              <a:defRPr/>
            </a:lvl1pPr>
          </a:lstStyle>
          <a:p>
            <a:fld id="{9F538790-ACE3-48CB-96EA-529859EF9B06}" type="slidenum">
              <a:rPr lang="en-US" altLang="zh-CN" smtClean="0"/>
              <a:pPr/>
              <a:t>‹#›</a:t>
            </a:fld>
            <a:endParaRPr lang="en-US" altLang="zh-CN"/>
          </a:p>
        </p:txBody>
      </p:sp>
    </p:spTree>
    <p:extLst>
      <p:ext uri="{BB962C8B-B14F-4D97-AF65-F5344CB8AC3E}">
        <p14:creationId xmlns:p14="http://schemas.microsoft.com/office/powerpoint/2010/main" val="20649297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7600950" cy="914400"/>
          </a:xfrm>
          <a:prstGeom prst="rect">
            <a:avLst/>
          </a:prstGeom>
        </p:spPr>
        <p:txBody>
          <a:bodyPr/>
          <a:lstStyle>
            <a:lvl1pPr>
              <a:defRPr sz="2800"/>
            </a:lvl1pPr>
          </a:lstStyle>
          <a:p>
            <a:r>
              <a:rPr lang="zh-CN" altLang="en-US"/>
              <a:t>单击此处编辑母版标题样式</a:t>
            </a:r>
            <a:endParaRPr lang="zh-CN" altLang="en-US" dirty="0"/>
          </a:p>
        </p:txBody>
      </p:sp>
      <p:sp>
        <p:nvSpPr>
          <p:cNvPr id="3" name="内容占位符 2"/>
          <p:cNvSpPr>
            <a:spLocks noGrp="1"/>
          </p:cNvSpPr>
          <p:nvPr>
            <p:ph idx="1"/>
          </p:nvPr>
        </p:nvSpPr>
        <p:spPr>
          <a:xfrm>
            <a:off x="609600" y="1600200"/>
            <a:ext cx="7924800" cy="4419600"/>
          </a:xfrm>
          <a:prstGeom prst="rect">
            <a:avLst/>
          </a:prstGeom>
        </p:spPr>
        <p:txBody>
          <a:bodyPr/>
          <a:lstStyle>
            <a:lvl1pPr>
              <a:defRPr sz="2400"/>
            </a:lvl1pPr>
            <a:lvl2pPr>
              <a:defRPr sz="2400"/>
            </a:lvl2pPr>
            <a:lvl3pPr>
              <a:defRPr sz="2000"/>
            </a:lvl3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日期占位符 3"/>
          <p:cNvSpPr>
            <a:spLocks noGrp="1"/>
          </p:cNvSpPr>
          <p:nvPr>
            <p:ph type="dt" sz="half" idx="10"/>
          </p:nvPr>
        </p:nvSpPr>
        <p:spPr>
          <a:xfrm>
            <a:off x="457200" y="6248400"/>
            <a:ext cx="2133600" cy="457200"/>
          </a:xfrm>
          <a:prstGeom prst="rect">
            <a:avLst/>
          </a:prstGeom>
        </p:spPr>
        <p:txBody>
          <a:bodyPr/>
          <a:lstStyle>
            <a:lvl1pPr>
              <a:defRPr/>
            </a:lvl1pPr>
          </a:lstStyle>
          <a:p>
            <a:fld id="{0E07397D-7B31-7D4E-8A04-6D067651028D}" type="datetime1">
              <a:rPr lang="zh-CN" altLang="en-US" smtClean="0"/>
              <a:t>2021/9/14</a:t>
            </a:fld>
            <a:endParaRPr lang="en-US" altLang="zh-CN"/>
          </a:p>
        </p:txBody>
      </p:sp>
      <p:sp>
        <p:nvSpPr>
          <p:cNvPr id="5" name="页脚占位符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8400"/>
            <a:ext cx="2133600" cy="457200"/>
          </a:xfrm>
          <a:prstGeom prst="rect">
            <a:avLst/>
          </a:prstGeom>
        </p:spPr>
        <p:txBody>
          <a:bodyPr/>
          <a:lstStyle>
            <a:lvl1pPr>
              <a:defRPr/>
            </a:lvl1pPr>
          </a:lstStyle>
          <a:p>
            <a:fld id="{1ACABC06-27E0-40C0-9843-8A1005C3D6EB}" type="slidenum">
              <a:rPr lang="en-US" altLang="zh-CN" smtClean="0"/>
              <a:pPr/>
              <a:t>‹#›</a:t>
            </a:fld>
            <a:endParaRPr lang="en-US" altLang="zh-CN"/>
          </a:p>
        </p:txBody>
      </p:sp>
    </p:spTree>
    <p:extLst>
      <p:ext uri="{BB962C8B-B14F-4D97-AF65-F5344CB8AC3E}">
        <p14:creationId xmlns:p14="http://schemas.microsoft.com/office/powerpoint/2010/main" val="1758636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a:xfrm>
            <a:off x="457200" y="6248400"/>
            <a:ext cx="2133600" cy="457200"/>
          </a:xfrm>
          <a:prstGeom prst="rect">
            <a:avLst/>
          </a:prstGeom>
        </p:spPr>
        <p:txBody>
          <a:bodyPr/>
          <a:lstStyle>
            <a:lvl1pPr>
              <a:defRPr/>
            </a:lvl1pPr>
          </a:lstStyle>
          <a:p>
            <a:fld id="{5B47B8AB-352C-7F4C-8F2F-153FABA849E4}" type="datetime1">
              <a:rPr lang="zh-CN" altLang="en-US" smtClean="0"/>
              <a:t>2021/9/14</a:t>
            </a:fld>
            <a:endParaRPr lang="en-US" altLang="zh-CN"/>
          </a:p>
        </p:txBody>
      </p:sp>
      <p:sp>
        <p:nvSpPr>
          <p:cNvPr id="5" name="页脚占位符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8400"/>
            <a:ext cx="2133600" cy="457200"/>
          </a:xfrm>
          <a:prstGeom prst="rect">
            <a:avLst/>
          </a:prstGeom>
        </p:spPr>
        <p:txBody>
          <a:bodyPr/>
          <a:lstStyle>
            <a:lvl1pPr>
              <a:defRPr/>
            </a:lvl1pPr>
          </a:lstStyle>
          <a:p>
            <a:fld id="{C9018EF4-5EDC-4FF7-B0A6-58F8DB4CF793}" type="slidenum">
              <a:rPr lang="en-US" altLang="zh-CN" smtClean="0"/>
              <a:pPr/>
              <a:t>‹#›</a:t>
            </a:fld>
            <a:endParaRPr lang="en-US" altLang="zh-CN"/>
          </a:p>
        </p:txBody>
      </p:sp>
    </p:spTree>
    <p:extLst>
      <p:ext uri="{BB962C8B-B14F-4D97-AF65-F5344CB8AC3E}">
        <p14:creationId xmlns:p14="http://schemas.microsoft.com/office/powerpoint/2010/main" val="8392896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7600950" cy="914400"/>
          </a:xfrm>
          <a:prstGeom prst="rect">
            <a:avLst/>
          </a:prstGeom>
        </p:spPr>
        <p:txBody>
          <a:bodyPr/>
          <a:lstStyle>
            <a:lvl1pPr>
              <a:defRPr sz="2800"/>
            </a:lvl1pPr>
          </a:lstStyle>
          <a:p>
            <a:r>
              <a:rPr lang="zh-CN" altLang="en-US"/>
              <a:t>单击此处编辑母版标题样式</a:t>
            </a:r>
            <a:endParaRPr lang="zh-CN" altLang="en-US" dirty="0"/>
          </a:p>
        </p:txBody>
      </p:sp>
      <p:sp>
        <p:nvSpPr>
          <p:cNvPr id="3" name="内容占位符 2"/>
          <p:cNvSpPr>
            <a:spLocks noGrp="1"/>
          </p:cNvSpPr>
          <p:nvPr>
            <p:ph sz="half" idx="1"/>
          </p:nvPr>
        </p:nvSpPr>
        <p:spPr>
          <a:xfrm>
            <a:off x="609600" y="1600200"/>
            <a:ext cx="3886200" cy="44196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600200"/>
            <a:ext cx="3886200" cy="44196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457200" y="6248400"/>
            <a:ext cx="2133600" cy="457200"/>
          </a:xfrm>
          <a:prstGeom prst="rect">
            <a:avLst/>
          </a:prstGeom>
        </p:spPr>
        <p:txBody>
          <a:bodyPr/>
          <a:lstStyle>
            <a:lvl1pPr>
              <a:defRPr/>
            </a:lvl1pPr>
          </a:lstStyle>
          <a:p>
            <a:fld id="{1D33AFB8-9C41-C540-AF88-C975ABE7F4CC}" type="datetime1">
              <a:rPr lang="zh-CN" altLang="en-US" smtClean="0"/>
              <a:t>2021/9/14</a:t>
            </a:fld>
            <a:endParaRPr lang="en-US" altLang="zh-CN"/>
          </a:p>
        </p:txBody>
      </p:sp>
      <p:sp>
        <p:nvSpPr>
          <p:cNvPr id="6" name="页脚占位符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2133600" cy="457200"/>
          </a:xfrm>
          <a:prstGeom prst="rect">
            <a:avLst/>
          </a:prstGeom>
        </p:spPr>
        <p:txBody>
          <a:bodyPr/>
          <a:lstStyle>
            <a:lvl1pPr>
              <a:defRPr/>
            </a:lvl1pPr>
          </a:lstStyle>
          <a:p>
            <a:fld id="{5EF059A1-582E-4B29-BE17-FDEA5CC32C47}" type="slidenum">
              <a:rPr lang="en-US" altLang="zh-CN" smtClean="0"/>
              <a:pPr/>
              <a:t>‹#›</a:t>
            </a:fld>
            <a:endParaRPr lang="en-US" altLang="zh-CN"/>
          </a:p>
        </p:txBody>
      </p:sp>
    </p:spTree>
    <p:extLst>
      <p:ext uri="{BB962C8B-B14F-4D97-AF65-F5344CB8AC3E}">
        <p14:creationId xmlns:p14="http://schemas.microsoft.com/office/powerpoint/2010/main" val="3154481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sz="2800"/>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457200" y="6248400"/>
            <a:ext cx="2133600" cy="457200"/>
          </a:xfrm>
          <a:prstGeom prst="rect">
            <a:avLst/>
          </a:prstGeom>
        </p:spPr>
        <p:txBody>
          <a:bodyPr/>
          <a:lstStyle>
            <a:lvl1pPr>
              <a:defRPr/>
            </a:lvl1pPr>
          </a:lstStyle>
          <a:p>
            <a:fld id="{E74A5A0E-5620-4845-B08E-7B8772F151C0}" type="datetime1">
              <a:rPr lang="zh-CN" altLang="en-US" smtClean="0"/>
              <a:t>2021/9/14</a:t>
            </a:fld>
            <a:endParaRPr lang="en-US" altLang="zh-CN"/>
          </a:p>
        </p:txBody>
      </p:sp>
      <p:sp>
        <p:nvSpPr>
          <p:cNvPr id="8" name="页脚占位符 7"/>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9" name="灯片编号占位符 8"/>
          <p:cNvSpPr>
            <a:spLocks noGrp="1"/>
          </p:cNvSpPr>
          <p:nvPr>
            <p:ph type="sldNum" sz="quarter" idx="12"/>
          </p:nvPr>
        </p:nvSpPr>
        <p:spPr>
          <a:xfrm>
            <a:off x="6553200" y="6248400"/>
            <a:ext cx="2133600" cy="457200"/>
          </a:xfrm>
          <a:prstGeom prst="rect">
            <a:avLst/>
          </a:prstGeom>
        </p:spPr>
        <p:txBody>
          <a:bodyPr/>
          <a:lstStyle>
            <a:lvl1pPr>
              <a:defRPr/>
            </a:lvl1pPr>
          </a:lstStyle>
          <a:p>
            <a:fld id="{EC278DAD-6598-49C4-8038-E999BF0F423C}" type="slidenum">
              <a:rPr lang="en-US" altLang="zh-CN" smtClean="0"/>
              <a:pPr/>
              <a:t>‹#›</a:t>
            </a:fld>
            <a:endParaRPr lang="en-US" altLang="zh-CN"/>
          </a:p>
        </p:txBody>
      </p:sp>
    </p:spTree>
    <p:extLst>
      <p:ext uri="{BB962C8B-B14F-4D97-AF65-F5344CB8AC3E}">
        <p14:creationId xmlns:p14="http://schemas.microsoft.com/office/powerpoint/2010/main" val="1726114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11560" y="228600"/>
            <a:ext cx="7598990" cy="914400"/>
          </a:xfrm>
          <a:prstGeom prst="rect">
            <a:avLst/>
          </a:prstGeom>
        </p:spPr>
        <p:txBody>
          <a:bodyPr/>
          <a:lstStyle>
            <a:lvl1pPr>
              <a:defRPr sz="2800"/>
            </a:lvl1pPr>
          </a:lstStyle>
          <a:p>
            <a:r>
              <a:rPr lang="zh-CN" altLang="en-US"/>
              <a:t>单击此处编辑母版标题样式</a:t>
            </a:r>
            <a:endParaRPr lang="zh-CN" altLang="en-US" dirty="0"/>
          </a:p>
        </p:txBody>
      </p:sp>
      <p:sp>
        <p:nvSpPr>
          <p:cNvPr id="3" name="日期占位符 2"/>
          <p:cNvSpPr>
            <a:spLocks noGrp="1"/>
          </p:cNvSpPr>
          <p:nvPr>
            <p:ph type="dt" sz="half" idx="10"/>
          </p:nvPr>
        </p:nvSpPr>
        <p:spPr>
          <a:xfrm>
            <a:off x="457200" y="6248400"/>
            <a:ext cx="2133600" cy="457200"/>
          </a:xfrm>
          <a:prstGeom prst="rect">
            <a:avLst/>
          </a:prstGeom>
        </p:spPr>
        <p:txBody>
          <a:bodyPr/>
          <a:lstStyle>
            <a:lvl1pPr>
              <a:defRPr/>
            </a:lvl1pPr>
          </a:lstStyle>
          <a:p>
            <a:fld id="{8262A9CF-8636-534E-9E15-ECED56BB402D}" type="datetime1">
              <a:rPr lang="zh-CN" altLang="en-US" smtClean="0"/>
              <a:t>2021/9/14</a:t>
            </a:fld>
            <a:endParaRPr lang="en-US" altLang="zh-CN"/>
          </a:p>
        </p:txBody>
      </p:sp>
      <p:sp>
        <p:nvSpPr>
          <p:cNvPr id="4" name="页脚占位符 3"/>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8400"/>
            <a:ext cx="2133600" cy="457200"/>
          </a:xfrm>
          <a:prstGeom prst="rect">
            <a:avLst/>
          </a:prstGeom>
        </p:spPr>
        <p:txBody>
          <a:bodyPr/>
          <a:lstStyle>
            <a:lvl1pPr>
              <a:defRPr/>
            </a:lvl1pPr>
          </a:lstStyle>
          <a:p>
            <a:fld id="{353FCFD0-43B1-4F2C-8448-5682B58088D7}" type="slidenum">
              <a:rPr lang="en-US" altLang="zh-CN" smtClean="0"/>
              <a:pPr/>
              <a:t>‹#›</a:t>
            </a:fld>
            <a:endParaRPr lang="en-US" altLang="zh-CN"/>
          </a:p>
        </p:txBody>
      </p:sp>
    </p:spTree>
    <p:extLst>
      <p:ext uri="{BB962C8B-B14F-4D97-AF65-F5344CB8AC3E}">
        <p14:creationId xmlns:p14="http://schemas.microsoft.com/office/powerpoint/2010/main" val="21571577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248400"/>
            <a:ext cx="2133600" cy="457200"/>
          </a:xfrm>
          <a:prstGeom prst="rect">
            <a:avLst/>
          </a:prstGeom>
        </p:spPr>
        <p:txBody>
          <a:bodyPr/>
          <a:lstStyle>
            <a:lvl1pPr>
              <a:defRPr/>
            </a:lvl1pPr>
          </a:lstStyle>
          <a:p>
            <a:fld id="{CA35EF41-D2D1-2A41-95DE-CC4A710B0BA3}" type="datetime1">
              <a:rPr lang="zh-CN" altLang="en-US" smtClean="0"/>
              <a:t>2021/9/14</a:t>
            </a:fld>
            <a:endParaRPr lang="en-US" altLang="zh-CN"/>
          </a:p>
        </p:txBody>
      </p:sp>
      <p:sp>
        <p:nvSpPr>
          <p:cNvPr id="3" name="页脚占位符 2"/>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4" name="灯片编号占位符 3"/>
          <p:cNvSpPr>
            <a:spLocks noGrp="1"/>
          </p:cNvSpPr>
          <p:nvPr>
            <p:ph type="sldNum" sz="quarter" idx="12"/>
          </p:nvPr>
        </p:nvSpPr>
        <p:spPr>
          <a:xfrm>
            <a:off x="6553200" y="6248400"/>
            <a:ext cx="2133600" cy="457200"/>
          </a:xfrm>
          <a:prstGeom prst="rect">
            <a:avLst/>
          </a:prstGeom>
        </p:spPr>
        <p:txBody>
          <a:bodyPr/>
          <a:lstStyle>
            <a:lvl1pPr>
              <a:defRPr/>
            </a:lvl1pPr>
          </a:lstStyle>
          <a:p>
            <a:fld id="{CDB9B720-4CF3-4D55-8695-5B90F434AEB3}" type="slidenum">
              <a:rPr lang="en-US" altLang="zh-CN" smtClean="0"/>
              <a:pPr/>
              <a:t>‹#›</a:t>
            </a:fld>
            <a:endParaRPr lang="en-US" altLang="zh-CN"/>
          </a:p>
        </p:txBody>
      </p:sp>
    </p:spTree>
    <p:extLst>
      <p:ext uri="{BB962C8B-B14F-4D97-AF65-F5344CB8AC3E}">
        <p14:creationId xmlns:p14="http://schemas.microsoft.com/office/powerpoint/2010/main" val="2551641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72678F0-3E47-E64E-B2D0-906F9699AE81}"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12550836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6248400"/>
            <a:ext cx="2133600" cy="457200"/>
          </a:xfrm>
          <a:prstGeom prst="rect">
            <a:avLst/>
          </a:prstGeom>
        </p:spPr>
        <p:txBody>
          <a:bodyPr/>
          <a:lstStyle>
            <a:lvl1pPr>
              <a:defRPr/>
            </a:lvl1pPr>
          </a:lstStyle>
          <a:p>
            <a:fld id="{E409F1B8-CDDC-074A-B339-252E75CFA98C}" type="datetime1">
              <a:rPr lang="zh-CN" altLang="en-US" smtClean="0"/>
              <a:t>2021/9/14</a:t>
            </a:fld>
            <a:endParaRPr lang="en-US" altLang="zh-CN"/>
          </a:p>
        </p:txBody>
      </p:sp>
      <p:sp>
        <p:nvSpPr>
          <p:cNvPr id="6" name="页脚占位符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2133600" cy="457200"/>
          </a:xfrm>
          <a:prstGeom prst="rect">
            <a:avLst/>
          </a:prstGeom>
        </p:spPr>
        <p:txBody>
          <a:bodyPr/>
          <a:lstStyle>
            <a:lvl1pPr>
              <a:defRPr/>
            </a:lvl1pPr>
          </a:lstStyle>
          <a:p>
            <a:fld id="{F1237A9D-5F42-4C0D-9DC0-8ED6B4C97D7C}" type="slidenum">
              <a:rPr lang="en-US" altLang="zh-CN" smtClean="0"/>
              <a:pPr/>
              <a:t>‹#›</a:t>
            </a:fld>
            <a:endParaRPr lang="en-US" altLang="zh-CN"/>
          </a:p>
        </p:txBody>
      </p:sp>
    </p:spTree>
    <p:extLst>
      <p:ext uri="{BB962C8B-B14F-4D97-AF65-F5344CB8AC3E}">
        <p14:creationId xmlns:p14="http://schemas.microsoft.com/office/powerpoint/2010/main" val="27093574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6248400"/>
            <a:ext cx="2133600" cy="457200"/>
          </a:xfrm>
          <a:prstGeom prst="rect">
            <a:avLst/>
          </a:prstGeom>
        </p:spPr>
        <p:txBody>
          <a:bodyPr/>
          <a:lstStyle>
            <a:lvl1pPr>
              <a:defRPr/>
            </a:lvl1pPr>
          </a:lstStyle>
          <a:p>
            <a:fld id="{1787E195-DF3C-BC47-B971-EBF34297E41C}" type="datetime1">
              <a:rPr lang="zh-CN" altLang="en-US" smtClean="0"/>
              <a:t>2021/9/14</a:t>
            </a:fld>
            <a:endParaRPr lang="en-US" altLang="zh-CN"/>
          </a:p>
        </p:txBody>
      </p:sp>
      <p:sp>
        <p:nvSpPr>
          <p:cNvPr id="6" name="页脚占位符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2133600" cy="457200"/>
          </a:xfrm>
          <a:prstGeom prst="rect">
            <a:avLst/>
          </a:prstGeom>
        </p:spPr>
        <p:txBody>
          <a:bodyPr/>
          <a:lstStyle>
            <a:lvl1pPr>
              <a:defRPr/>
            </a:lvl1pPr>
          </a:lstStyle>
          <a:p>
            <a:fld id="{73E79E4D-185E-4307-B0E2-C091D8242214}" type="slidenum">
              <a:rPr lang="en-US" altLang="zh-CN" smtClean="0"/>
              <a:pPr/>
              <a:t>‹#›</a:t>
            </a:fld>
            <a:endParaRPr lang="en-US" altLang="zh-CN"/>
          </a:p>
        </p:txBody>
      </p:sp>
    </p:spTree>
    <p:extLst>
      <p:ext uri="{BB962C8B-B14F-4D97-AF65-F5344CB8AC3E}">
        <p14:creationId xmlns:p14="http://schemas.microsoft.com/office/powerpoint/2010/main" val="8554592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95263" y="228600"/>
            <a:ext cx="8015287" cy="914400"/>
          </a:xfrm>
          <a:prstGeom prst="rect">
            <a:avLst/>
          </a:prstGeom>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a:xfrm>
            <a:off x="609600" y="1600200"/>
            <a:ext cx="7924800" cy="441960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457200" y="6248400"/>
            <a:ext cx="2133600" cy="457200"/>
          </a:xfrm>
          <a:prstGeom prst="rect">
            <a:avLst/>
          </a:prstGeom>
        </p:spPr>
        <p:txBody>
          <a:bodyPr/>
          <a:lstStyle>
            <a:lvl1pPr>
              <a:defRPr/>
            </a:lvl1pPr>
          </a:lstStyle>
          <a:p>
            <a:fld id="{CEB3FE69-8DF6-8F40-AE5A-F9D2B75291C9}" type="datetime1">
              <a:rPr lang="zh-CN" altLang="en-US" smtClean="0"/>
              <a:t>2021/9/14</a:t>
            </a:fld>
            <a:endParaRPr lang="en-US" altLang="zh-CN"/>
          </a:p>
        </p:txBody>
      </p:sp>
      <p:sp>
        <p:nvSpPr>
          <p:cNvPr id="5" name="页脚占位符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8400"/>
            <a:ext cx="2133600" cy="457200"/>
          </a:xfrm>
          <a:prstGeom prst="rect">
            <a:avLst/>
          </a:prstGeom>
        </p:spPr>
        <p:txBody>
          <a:bodyPr/>
          <a:lstStyle>
            <a:lvl1pPr>
              <a:defRPr/>
            </a:lvl1pPr>
          </a:lstStyle>
          <a:p>
            <a:fld id="{1981B691-9D7E-4EE6-886B-05305DD2E37B}" type="slidenum">
              <a:rPr lang="en-US" altLang="zh-CN" smtClean="0"/>
              <a:pPr/>
              <a:t>‹#›</a:t>
            </a:fld>
            <a:endParaRPr lang="en-US" altLang="zh-CN"/>
          </a:p>
        </p:txBody>
      </p:sp>
    </p:spTree>
    <p:extLst>
      <p:ext uri="{BB962C8B-B14F-4D97-AF65-F5344CB8AC3E}">
        <p14:creationId xmlns:p14="http://schemas.microsoft.com/office/powerpoint/2010/main" val="14690700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0013" y="228600"/>
            <a:ext cx="2084387" cy="579120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95263" y="228600"/>
            <a:ext cx="6102350" cy="579120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457200" y="6248400"/>
            <a:ext cx="2133600" cy="457200"/>
          </a:xfrm>
          <a:prstGeom prst="rect">
            <a:avLst/>
          </a:prstGeom>
        </p:spPr>
        <p:txBody>
          <a:bodyPr/>
          <a:lstStyle>
            <a:lvl1pPr>
              <a:defRPr/>
            </a:lvl1pPr>
          </a:lstStyle>
          <a:p>
            <a:fld id="{5ED66915-3DCD-E046-9B2C-B97BA0C6A9DE}" type="datetime1">
              <a:rPr lang="zh-CN" altLang="en-US" smtClean="0"/>
              <a:t>2021/9/14</a:t>
            </a:fld>
            <a:endParaRPr lang="en-US" altLang="zh-CN"/>
          </a:p>
        </p:txBody>
      </p:sp>
      <p:sp>
        <p:nvSpPr>
          <p:cNvPr id="5" name="页脚占位符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8400"/>
            <a:ext cx="2133600" cy="457200"/>
          </a:xfrm>
          <a:prstGeom prst="rect">
            <a:avLst/>
          </a:prstGeom>
        </p:spPr>
        <p:txBody>
          <a:bodyPr/>
          <a:lstStyle>
            <a:lvl1pPr>
              <a:defRPr/>
            </a:lvl1pPr>
          </a:lstStyle>
          <a:p>
            <a:fld id="{083EF154-1E73-4300-AFDB-93D5DF791D09}" type="slidenum">
              <a:rPr lang="en-US" altLang="zh-CN" smtClean="0"/>
              <a:pPr/>
              <a:t>‹#›</a:t>
            </a:fld>
            <a:endParaRPr lang="en-US" altLang="zh-CN"/>
          </a:p>
        </p:txBody>
      </p:sp>
    </p:spTree>
    <p:extLst>
      <p:ext uri="{BB962C8B-B14F-4D97-AF65-F5344CB8AC3E}">
        <p14:creationId xmlns:p14="http://schemas.microsoft.com/office/powerpoint/2010/main" val="6406554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95263" y="228600"/>
            <a:ext cx="8015287" cy="914400"/>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609600" y="1600200"/>
            <a:ext cx="7924800" cy="4419600"/>
          </a:xfrm>
          <a:prstGeom prst="rect">
            <a:avLst/>
          </a:prstGeom>
        </p:spPr>
        <p:txBody>
          <a:bodyPr/>
          <a:lstStyle>
            <a:lvl1pPr>
              <a:defRPr sz="2400"/>
            </a:lvl1pPr>
          </a:lstStyle>
          <a:p>
            <a:r>
              <a:rPr lang="zh-CN" altLang="en-US"/>
              <a:t>单击图标添加表格</a:t>
            </a:r>
            <a:endParaRPr lang="zh-CN" altLang="en-US" dirty="0"/>
          </a:p>
        </p:txBody>
      </p:sp>
      <p:sp>
        <p:nvSpPr>
          <p:cNvPr id="4" name="日期占位符 3"/>
          <p:cNvSpPr>
            <a:spLocks noGrp="1"/>
          </p:cNvSpPr>
          <p:nvPr>
            <p:ph type="dt" sz="half" idx="10"/>
          </p:nvPr>
        </p:nvSpPr>
        <p:spPr>
          <a:xfrm>
            <a:off x="457200" y="6248400"/>
            <a:ext cx="2133600" cy="457200"/>
          </a:xfrm>
          <a:prstGeom prst="rect">
            <a:avLst/>
          </a:prstGeom>
        </p:spPr>
        <p:txBody>
          <a:bodyPr/>
          <a:lstStyle>
            <a:lvl1pPr>
              <a:defRPr/>
            </a:lvl1pPr>
          </a:lstStyle>
          <a:p>
            <a:fld id="{E4A1DF97-562A-244A-9E42-0957CAC1FD5C}" type="datetime1">
              <a:rPr lang="zh-CN" altLang="en-US" smtClean="0"/>
              <a:t>2021/9/14</a:t>
            </a:fld>
            <a:endParaRPr lang="en-US" altLang="zh-CN"/>
          </a:p>
        </p:txBody>
      </p:sp>
      <p:sp>
        <p:nvSpPr>
          <p:cNvPr id="5" name="页脚占位符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8400"/>
            <a:ext cx="2133600" cy="457200"/>
          </a:xfrm>
          <a:prstGeom prst="rect">
            <a:avLst/>
          </a:prstGeom>
        </p:spPr>
        <p:txBody>
          <a:bodyPr/>
          <a:lstStyle>
            <a:lvl1pPr>
              <a:defRPr/>
            </a:lvl1pPr>
          </a:lstStyle>
          <a:p>
            <a:fld id="{FE58E2E8-C732-4B08-B921-114538228F1F}" type="slidenum">
              <a:rPr lang="en-US" altLang="zh-CN" smtClean="0"/>
              <a:pPr/>
              <a:t>‹#›</a:t>
            </a:fld>
            <a:endParaRPr lang="en-US" altLang="zh-CN"/>
          </a:p>
        </p:txBody>
      </p:sp>
    </p:spTree>
    <p:extLst>
      <p:ext uri="{BB962C8B-B14F-4D97-AF65-F5344CB8AC3E}">
        <p14:creationId xmlns:p14="http://schemas.microsoft.com/office/powerpoint/2010/main" val="4890232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8489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95263" y="228600"/>
            <a:ext cx="8015287" cy="9144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0"/>
            <a:ext cx="3886200" cy="4419600"/>
          </a:xfrm>
        </p:spPr>
        <p:txBody>
          <a:bodyPr/>
          <a:lstStyle>
            <a:lvl1pPr>
              <a:defRPr sz="2400"/>
            </a:lvl1pPr>
            <a:lvl2pPr>
              <a:defRPr sz="2400"/>
            </a:lvl2pPr>
            <a:lvl3pPr>
              <a:defRPr sz="2400"/>
            </a:lvl3pPr>
            <a:lvl4pPr>
              <a:defRPr sz="2400"/>
            </a:lvl4pPr>
            <a:lvl5pPr>
              <a:defRPr sz="24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内容占位符 3"/>
          <p:cNvSpPr>
            <a:spLocks noGrp="1"/>
          </p:cNvSpPr>
          <p:nvPr>
            <p:ph sz="half" idx="2"/>
          </p:nvPr>
        </p:nvSpPr>
        <p:spPr>
          <a:xfrm>
            <a:off x="4648200" y="1600200"/>
            <a:ext cx="3886200" cy="4419600"/>
          </a:xfrm>
        </p:spPr>
        <p:txBody>
          <a:bodyPr/>
          <a:lstStyle>
            <a:lvl1pPr>
              <a:defRPr sz="2400"/>
            </a:lvl1pPr>
            <a:lvl2pPr>
              <a:defRPr sz="2400"/>
            </a:lvl2pPr>
            <a:lvl3pPr>
              <a:defRPr sz="2400"/>
            </a:lvl3pPr>
            <a:lvl4pPr>
              <a:defRPr sz="2400"/>
            </a:lvl4pPr>
            <a:lvl5pPr>
              <a:defRPr sz="24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日期占位符 4"/>
          <p:cNvSpPr>
            <a:spLocks noGrp="1"/>
          </p:cNvSpPr>
          <p:nvPr>
            <p:ph type="dt" sz="half" idx="10"/>
          </p:nvPr>
        </p:nvSpPr>
        <p:spPr>
          <a:xfrm>
            <a:off x="457200" y="6248400"/>
            <a:ext cx="2133600" cy="457200"/>
          </a:xfrm>
        </p:spPr>
        <p:txBody>
          <a:bodyPr/>
          <a:lstStyle>
            <a:lvl1pPr>
              <a:defRPr/>
            </a:lvl1pPr>
          </a:lstStyle>
          <a:p>
            <a:fld id="{2BDA8571-483D-AD42-8538-90331D891B0C}" type="datetime1">
              <a:rPr lang="zh-CN" altLang="en-US" smtClean="0"/>
              <a:t>2021/9/14</a:t>
            </a:fld>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2133600" cy="457200"/>
          </a:xfrm>
        </p:spPr>
        <p:txBody>
          <a:bodyPr/>
          <a:lstStyle>
            <a:lvl1pPr>
              <a:defRPr/>
            </a:lvl1pPr>
          </a:lstStyle>
          <a:p>
            <a:fld id="{C907F659-ADA6-435A-8C02-B7C2D6DE05A2}" type="slidenum">
              <a:rPr lang="en-US" altLang="zh-CN" smtClean="0"/>
              <a:pPr/>
              <a:t>‹#›</a:t>
            </a:fld>
            <a:endParaRPr lang="en-US" altLang="zh-CN"/>
          </a:p>
        </p:txBody>
      </p:sp>
    </p:spTree>
    <p:extLst>
      <p:ext uri="{BB962C8B-B14F-4D97-AF65-F5344CB8AC3E}">
        <p14:creationId xmlns:p14="http://schemas.microsoft.com/office/powerpoint/2010/main" val="25317079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95263" y="228600"/>
            <a:ext cx="8015287" cy="914400"/>
          </a:xfr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7924800" cy="2133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09600" y="3886200"/>
            <a:ext cx="7924800" cy="2133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457200" y="6248400"/>
            <a:ext cx="2133600" cy="457200"/>
          </a:xfrm>
        </p:spPr>
        <p:txBody>
          <a:bodyPr/>
          <a:lstStyle>
            <a:lvl1pPr>
              <a:defRPr/>
            </a:lvl1pPr>
          </a:lstStyle>
          <a:p>
            <a:fld id="{CEABFD6C-8D88-2845-9F27-4A7211C95CDF}" type="datetime1">
              <a:rPr lang="zh-CN" altLang="en-US" smtClean="0"/>
              <a:t>2021/9/14</a:t>
            </a:fld>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2133600" cy="457200"/>
          </a:xfrm>
        </p:spPr>
        <p:txBody>
          <a:bodyPr/>
          <a:lstStyle>
            <a:lvl1pPr>
              <a:defRPr/>
            </a:lvl1pPr>
          </a:lstStyle>
          <a:p>
            <a:fld id="{C907F659-ADA6-435A-8C02-B7C2D6DE05A2}" type="slidenum">
              <a:rPr lang="en-US" altLang="zh-CN" smtClean="0"/>
              <a:pPr/>
              <a:t>‹#›</a:t>
            </a:fld>
            <a:endParaRPr lang="en-US" altLang="zh-CN"/>
          </a:p>
        </p:txBody>
      </p:sp>
    </p:spTree>
    <p:extLst>
      <p:ext uri="{BB962C8B-B14F-4D97-AF65-F5344CB8AC3E}">
        <p14:creationId xmlns:p14="http://schemas.microsoft.com/office/powerpoint/2010/main" val="8582126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476250"/>
            <a:ext cx="8540750" cy="56229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p:cNvSpPr>
            <a:spLocks noGrp="1"/>
          </p:cNvSpPr>
          <p:nvPr>
            <p:ph type="dt" sz="half" idx="10"/>
          </p:nvPr>
        </p:nvSpPr>
        <p:spPr>
          <a:xfrm>
            <a:off x="301625" y="6245225"/>
            <a:ext cx="2289175" cy="476250"/>
          </a:xfrm>
        </p:spPr>
        <p:txBody>
          <a:bodyPr/>
          <a:lstStyle>
            <a:lvl1pPr>
              <a:defRPr/>
            </a:lvl1pPr>
          </a:lstStyle>
          <a:p>
            <a:fld id="{57DC09F6-33B3-274E-BB2F-F869F2C1B4D6}" type="datetime1">
              <a:rPr lang="zh-CN" altLang="en-US" smtClean="0"/>
              <a:t>2021/9/14</a:t>
            </a:fld>
            <a:endParaRPr lang="en-US" altLang="zh-CN"/>
          </a:p>
        </p:txBody>
      </p:sp>
      <p:sp>
        <p:nvSpPr>
          <p:cNvPr id="4" name="页脚占位符 3"/>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5225"/>
            <a:ext cx="2289175" cy="476250"/>
          </a:xfrm>
        </p:spPr>
        <p:txBody>
          <a:bodyPr/>
          <a:lstStyle>
            <a:lvl1pPr>
              <a:defRPr/>
            </a:lvl1pPr>
          </a:lstStyle>
          <a:p>
            <a:fld id="{C907F659-ADA6-435A-8C02-B7C2D6DE05A2}" type="slidenum">
              <a:rPr lang="en-US" altLang="zh-CN" smtClean="0"/>
              <a:pPr/>
              <a:t>‹#›</a:t>
            </a:fld>
            <a:endParaRPr lang="en-US" altLang="zh-CN"/>
          </a:p>
        </p:txBody>
      </p:sp>
    </p:spTree>
    <p:extLst>
      <p:ext uri="{BB962C8B-B14F-4D97-AF65-F5344CB8AC3E}">
        <p14:creationId xmlns:p14="http://schemas.microsoft.com/office/powerpoint/2010/main" val="26709145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68313" y="476250"/>
            <a:ext cx="8253412" cy="792163"/>
          </a:xfrm>
        </p:spPr>
        <p:txBody>
          <a:bodyPr/>
          <a:lstStyle/>
          <a:p>
            <a:r>
              <a:rPr lang="zh-CN" altLang="en-US"/>
              <a:t>单击此处编辑母版标题样式</a:t>
            </a:r>
          </a:p>
        </p:txBody>
      </p:sp>
      <p:sp>
        <p:nvSpPr>
          <p:cNvPr id="3" name="文本占位符 2"/>
          <p:cNvSpPr>
            <a:spLocks noGrp="1"/>
          </p:cNvSpPr>
          <p:nvPr>
            <p:ph type="body" sz="half" idx="1"/>
          </p:nvPr>
        </p:nvSpPr>
        <p:spPr>
          <a:xfrm>
            <a:off x="301625" y="1700213"/>
            <a:ext cx="8540750" cy="21224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301625" y="3975100"/>
            <a:ext cx="8540750" cy="21240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301625" y="6245225"/>
            <a:ext cx="2289175" cy="476250"/>
          </a:xfrm>
        </p:spPr>
        <p:txBody>
          <a:bodyPr/>
          <a:lstStyle>
            <a:lvl1pPr>
              <a:defRPr/>
            </a:lvl1pPr>
          </a:lstStyle>
          <a:p>
            <a:fld id="{DF71A371-C2C7-D446-8567-63D81922BA40}" type="datetime1">
              <a:rPr lang="zh-CN" altLang="en-US" smtClean="0"/>
              <a:t>2021/9/14</a:t>
            </a:fld>
            <a:endParaRPr lang="en-US" altLang="zh-CN"/>
          </a:p>
        </p:txBody>
      </p:sp>
      <p:sp>
        <p:nvSpPr>
          <p:cNvPr id="6" name="页脚占位符 5"/>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5225"/>
            <a:ext cx="2289175" cy="476250"/>
          </a:xfrm>
        </p:spPr>
        <p:txBody>
          <a:bodyPr/>
          <a:lstStyle>
            <a:lvl1pPr>
              <a:defRPr/>
            </a:lvl1pPr>
          </a:lstStyle>
          <a:p>
            <a:fld id="{C907F659-ADA6-435A-8C02-B7C2D6DE05A2}" type="slidenum">
              <a:rPr lang="en-US" altLang="zh-CN" smtClean="0"/>
              <a:pPr/>
              <a:t>‹#›</a:t>
            </a:fld>
            <a:endParaRPr lang="en-US" altLang="zh-CN"/>
          </a:p>
        </p:txBody>
      </p:sp>
    </p:spTree>
    <p:extLst>
      <p:ext uri="{BB962C8B-B14F-4D97-AF65-F5344CB8AC3E}">
        <p14:creationId xmlns:p14="http://schemas.microsoft.com/office/powerpoint/2010/main" val="3848710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2B707EE-FA5C-7749-A2C3-75DB5EDFD852}"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978014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8862989-B4ED-C442-BD5A-A55EDEC00EDF}"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999248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5712745-E9DD-344D-AA1F-A1D53B1263FC}"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825920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41E436D-637A-C141-9148-EA09599A172B}"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405940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10547F7-B302-BA4B-A859-E6A30E1551D1}"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880126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7CC7F0B-D0B7-604C-998C-4E12A1957283}"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707528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5.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C832EB8-C317-1D4F-AEC3-4089D50D84C7}"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103340485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7A3F0A23-00ED-4842-B332-91ED01ADF00D}" type="datetime1">
              <a:rPr lang="zh-CN" altLang="en-US" smtClean="0">
                <a:solidFill>
                  <a:prstClr val="black">
                    <a:tint val="75000"/>
                  </a:prstClr>
                </a:solidFill>
                <a:latin typeface="Calibri"/>
                <a:ea typeface="宋体"/>
              </a:rPr>
              <a:t>2021/9/14</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smtClean="0">
                <a:solidFill>
                  <a:prstClr val="black">
                    <a:tint val="75000"/>
                  </a:prstClr>
                </a:solidFill>
                <a:latin typeface="Calibri"/>
                <a:ea typeface="宋体"/>
              </a:rPr>
              <a:pPr fontAlgn="auto">
                <a:spcBef>
                  <a:spcPts val="0"/>
                </a:spcBef>
                <a:spcAft>
                  <a:spcPts val="0"/>
                </a:spcAft>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70873040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梯形 10"/>
          <p:cNvSpPr/>
          <p:nvPr/>
        </p:nvSpPr>
        <p:spPr>
          <a:xfrm>
            <a:off x="467544" y="218809"/>
            <a:ext cx="3713932" cy="551061"/>
          </a:xfrm>
          <a:prstGeom prst="trapezoid">
            <a:avLst>
              <a:gd name="adj" fmla="val 27273"/>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5496" y="116632"/>
            <a:ext cx="864096" cy="653240"/>
          </a:xfrm>
          <a:prstGeom prst="rect">
            <a:avLst/>
          </a:prstGeom>
        </p:spPr>
      </p:pic>
      <p:sp>
        <p:nvSpPr>
          <p:cNvPr id="13" name="矩形 12"/>
          <p:cNvSpPr/>
          <p:nvPr/>
        </p:nvSpPr>
        <p:spPr>
          <a:xfrm>
            <a:off x="3495700" y="218811"/>
            <a:ext cx="5328592" cy="551061"/>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431804" y="724151"/>
            <a:ext cx="4392488" cy="45721"/>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矩形 14"/>
          <p:cNvSpPr/>
          <p:nvPr/>
        </p:nvSpPr>
        <p:spPr>
          <a:xfrm>
            <a:off x="5580112" y="6309320"/>
            <a:ext cx="3563888" cy="4070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浙江大学计算机学院系统结构实验室</a:t>
            </a:r>
          </a:p>
        </p:txBody>
      </p:sp>
      <p:sp>
        <p:nvSpPr>
          <p:cNvPr id="16" name="矩形 15"/>
          <p:cNvSpPr/>
          <p:nvPr/>
        </p:nvSpPr>
        <p:spPr>
          <a:xfrm>
            <a:off x="5580112" y="6741368"/>
            <a:ext cx="3563888" cy="553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344119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p:hf sldNum="0" hdr="0" ftr="0" dt="0"/>
  <p:txStyles>
    <p:titleStyle>
      <a:lvl1pPr algn="l" rtl="0" eaLnBrk="1" fontAlgn="base" hangingPunct="1">
        <a:spcBef>
          <a:spcPct val="0"/>
        </a:spcBef>
        <a:spcAft>
          <a:spcPct val="0"/>
        </a:spcAft>
        <a:defRPr sz="4200">
          <a:solidFill>
            <a:schemeClr val="tx2"/>
          </a:solidFill>
          <a:latin typeface="+mj-lt"/>
          <a:ea typeface="+mj-ea"/>
          <a:cs typeface="+mj-cs"/>
        </a:defRPr>
      </a:lvl1pPr>
      <a:lvl2pPr algn="l" rtl="0" eaLnBrk="1" fontAlgn="base" hangingPunct="1">
        <a:spcBef>
          <a:spcPct val="0"/>
        </a:spcBef>
        <a:spcAft>
          <a:spcPct val="0"/>
        </a:spcAft>
        <a:defRPr sz="4200">
          <a:solidFill>
            <a:schemeClr val="tx2"/>
          </a:solidFill>
          <a:latin typeface="Arial" charset="0"/>
          <a:ea typeface="宋体" pitchFamily="2" charset="-122"/>
        </a:defRPr>
      </a:lvl2pPr>
      <a:lvl3pPr algn="l" rtl="0" eaLnBrk="1" fontAlgn="base" hangingPunct="1">
        <a:spcBef>
          <a:spcPct val="0"/>
        </a:spcBef>
        <a:spcAft>
          <a:spcPct val="0"/>
        </a:spcAft>
        <a:defRPr sz="4200">
          <a:solidFill>
            <a:schemeClr val="tx2"/>
          </a:solidFill>
          <a:latin typeface="Arial" charset="0"/>
          <a:ea typeface="宋体" pitchFamily="2" charset="-122"/>
        </a:defRPr>
      </a:lvl3pPr>
      <a:lvl4pPr algn="l" rtl="0" eaLnBrk="1" fontAlgn="base" hangingPunct="1">
        <a:spcBef>
          <a:spcPct val="0"/>
        </a:spcBef>
        <a:spcAft>
          <a:spcPct val="0"/>
        </a:spcAft>
        <a:defRPr sz="4200">
          <a:solidFill>
            <a:schemeClr val="tx2"/>
          </a:solidFill>
          <a:latin typeface="Arial" charset="0"/>
          <a:ea typeface="宋体" pitchFamily="2" charset="-122"/>
        </a:defRPr>
      </a:lvl4pPr>
      <a:lvl5pPr algn="l" rtl="0" eaLnBrk="1" fontAlgn="base" hangingPunct="1">
        <a:spcBef>
          <a:spcPct val="0"/>
        </a:spcBef>
        <a:spcAft>
          <a:spcPct val="0"/>
        </a:spcAft>
        <a:defRPr sz="4200">
          <a:solidFill>
            <a:schemeClr val="tx2"/>
          </a:solidFill>
          <a:latin typeface="Arial" charset="0"/>
          <a:ea typeface="宋体" pitchFamily="2" charset="-122"/>
        </a:defRPr>
      </a:lvl5pPr>
      <a:lvl6pPr marL="457200" algn="l" rtl="0" eaLnBrk="1" fontAlgn="base" hangingPunct="1">
        <a:spcBef>
          <a:spcPct val="0"/>
        </a:spcBef>
        <a:spcAft>
          <a:spcPct val="0"/>
        </a:spcAft>
        <a:defRPr sz="4200">
          <a:solidFill>
            <a:schemeClr val="tx2"/>
          </a:solidFill>
          <a:latin typeface="Arial" charset="0"/>
          <a:ea typeface="宋体" pitchFamily="2" charset="-122"/>
        </a:defRPr>
      </a:lvl6pPr>
      <a:lvl7pPr marL="914400" algn="l" rtl="0" eaLnBrk="1" fontAlgn="base" hangingPunct="1">
        <a:spcBef>
          <a:spcPct val="0"/>
        </a:spcBef>
        <a:spcAft>
          <a:spcPct val="0"/>
        </a:spcAft>
        <a:defRPr sz="4200">
          <a:solidFill>
            <a:schemeClr val="tx2"/>
          </a:solidFill>
          <a:latin typeface="Arial" charset="0"/>
          <a:ea typeface="宋体" pitchFamily="2" charset="-122"/>
        </a:defRPr>
      </a:lvl7pPr>
      <a:lvl8pPr marL="1371600" algn="l" rtl="0" eaLnBrk="1" fontAlgn="base" hangingPunct="1">
        <a:spcBef>
          <a:spcPct val="0"/>
        </a:spcBef>
        <a:spcAft>
          <a:spcPct val="0"/>
        </a:spcAft>
        <a:defRPr sz="4200">
          <a:solidFill>
            <a:schemeClr val="tx2"/>
          </a:solidFill>
          <a:latin typeface="Arial" charset="0"/>
          <a:ea typeface="宋体" pitchFamily="2" charset="-122"/>
        </a:defRPr>
      </a:lvl8pPr>
      <a:lvl9pPr marL="1828800" algn="l" rtl="0" eaLnBrk="1" fontAlgn="base" hangingPunct="1">
        <a:spcBef>
          <a:spcPct val="0"/>
        </a:spcBef>
        <a:spcAft>
          <a:spcPct val="0"/>
        </a:spcAft>
        <a:defRPr sz="42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ct val="0"/>
        </a:spcAft>
        <a:buClr>
          <a:schemeClr val="hlink"/>
        </a:buClr>
        <a:buSzPct val="80000"/>
        <a:buFont typeface="Wingdings" pitchFamily="2" charset="2"/>
        <a:buChar char="l"/>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70000"/>
        <a:buFont typeface="Wingdings" pitchFamily="2" charset="2"/>
        <a:buChar char="l"/>
        <a:defRPr sz="2800">
          <a:solidFill>
            <a:schemeClr val="tx1"/>
          </a:solidFill>
          <a:latin typeface="+mn-lt"/>
          <a:ea typeface="+mn-ea"/>
        </a:defRPr>
      </a:lvl2pPr>
      <a:lvl3pPr marL="1143000" indent="-228600" algn="l" rtl="0" eaLnBrk="1" fontAlgn="base" hangingPunct="1">
        <a:spcBef>
          <a:spcPct val="20000"/>
        </a:spcBef>
        <a:spcAft>
          <a:spcPct val="0"/>
        </a:spcAft>
        <a:buClr>
          <a:schemeClr val="bg2"/>
        </a:buClr>
        <a:buSzPct val="65000"/>
        <a:buFont typeface="Wingdings" pitchFamily="2" charset="2"/>
        <a:buChar char="l"/>
        <a:defRPr sz="2400">
          <a:solidFill>
            <a:schemeClr val="tx1"/>
          </a:solidFill>
          <a:latin typeface="+mn-lt"/>
          <a:ea typeface="+mn-ea"/>
        </a:defRPr>
      </a:lvl3pPr>
      <a:lvl4pPr marL="1600200" indent="-228600" algn="l" rtl="0" eaLnBrk="1" fontAlgn="base" hangingPunct="1">
        <a:spcBef>
          <a:spcPct val="20000"/>
        </a:spcBef>
        <a:spcAft>
          <a:spcPct val="0"/>
        </a:spcAft>
        <a:buClr>
          <a:schemeClr val="hlink"/>
        </a:buClr>
        <a:buSzPct val="60000"/>
        <a:buFont typeface="Wingdings" pitchFamily="2" charset="2"/>
        <a:buChar char="l"/>
        <a:defRPr sz="2000">
          <a:solidFill>
            <a:schemeClr val="tx1"/>
          </a:solidFill>
          <a:latin typeface="+mn-lt"/>
          <a:ea typeface="+mn-ea"/>
        </a:defRPr>
      </a:lvl4pPr>
      <a:lvl5pPr marL="20574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3" Type="http://schemas.openxmlformats.org/officeDocument/2006/relationships/hyperlink" Target="http://awards.acm.org/citation.cfm?id=6516103&amp;srt=all&amp;aw=148&amp;ao=ECKMAUCH" TargetMode="External"/><Relationship Id="rId18" Type="http://schemas.openxmlformats.org/officeDocument/2006/relationships/hyperlink" Target="http://awards.acm.org/citation.cfm?id=3499413&amp;srt=all&amp;aw=148&amp;ao=ECKMAUCH" TargetMode="External"/><Relationship Id="rId26" Type="http://schemas.openxmlformats.org/officeDocument/2006/relationships/hyperlink" Target="http://awards.acm.org/citation.cfm?id=1079995&amp;srt=all&amp;aw=148&amp;ao=ECKMAUCH" TargetMode="External"/><Relationship Id="rId3" Type="http://schemas.openxmlformats.org/officeDocument/2006/relationships/hyperlink" Target="http://en.wikipedia.org/wiki/Joel_Emer" TargetMode="External"/><Relationship Id="rId21" Type="http://schemas.openxmlformats.org/officeDocument/2006/relationships/hyperlink" Target="http://awards.acm.org/citation.cfm?id=6143316&amp;srt=all&amp;aw=148&amp;ao=ECKMAUCH" TargetMode="External"/><Relationship Id="rId7" Type="http://schemas.openxmlformats.org/officeDocument/2006/relationships/hyperlink" Target="http://awards.acm.org/citation.cfm?id=3297060&amp;srt=all&amp;aw=148&amp;ao=ECKMAUCH" TargetMode="External"/><Relationship Id="rId12" Type="http://schemas.openxmlformats.org/officeDocument/2006/relationships/hyperlink" Target="http://awards.acm.org/citation.cfm?id=0655725&amp;srt=all&amp;aw=148&amp;ao=ECKMAUCH" TargetMode="External"/><Relationship Id="rId17" Type="http://schemas.openxmlformats.org/officeDocument/2006/relationships/hyperlink" Target="http://awards.acm.org/citation.cfm?id=0861786&amp;srt=all&amp;aw=148&amp;ao=ECKMAUCH" TargetMode="External"/><Relationship Id="rId25" Type="http://schemas.openxmlformats.org/officeDocument/2006/relationships/hyperlink" Target="http://awards.acm.org/citation.cfm?id=5555573&amp;srt=all&amp;aw=148&amp;ao=ECKMAUCH" TargetMode="External"/><Relationship Id="rId33" Type="http://schemas.openxmlformats.org/officeDocument/2006/relationships/hyperlink" Target="http://awards.acm.org/citation.cfm?id=9762369&amp;srt=all&amp;aw=148&amp;ao=ECKMAUCH" TargetMode="External"/><Relationship Id="rId2" Type="http://schemas.openxmlformats.org/officeDocument/2006/relationships/hyperlink" Target="http://en.wikipedia.org/wiki/Bill_Dally" TargetMode="External"/><Relationship Id="rId16" Type="http://schemas.openxmlformats.org/officeDocument/2006/relationships/hyperlink" Target="http://awards.acm.org/citation.cfm?id=5688501&amp;srt=all&amp;aw=148&amp;ao=ECKMAUCH" TargetMode="External"/><Relationship Id="rId20" Type="http://schemas.openxmlformats.org/officeDocument/2006/relationships/hyperlink" Target="http://awards.acm.org/citation.cfm?id=2391026&amp;srt=all&amp;aw=148&amp;ao=ECKMAUCH" TargetMode="External"/><Relationship Id="rId29" Type="http://schemas.openxmlformats.org/officeDocument/2006/relationships/hyperlink" Target="http://awards.acm.org/citation.cfm?id=6700778&amp;srt=all&amp;aw=148&amp;ao=ECKMAUCH" TargetMode="External"/><Relationship Id="rId1" Type="http://schemas.openxmlformats.org/officeDocument/2006/relationships/slideLayout" Target="../slideLayouts/slideLayout34.xml"/><Relationship Id="rId6" Type="http://schemas.openxmlformats.org/officeDocument/2006/relationships/hyperlink" Target="http://awards.acm.org/citation.cfm?id=0261910&amp;srt=all&amp;aw=148&amp;ao=ECKMAUCH" TargetMode="External"/><Relationship Id="rId11" Type="http://schemas.openxmlformats.org/officeDocument/2006/relationships/hyperlink" Target="http://awards.acm.org/citation.cfm?id=8780372&amp;srt=all&amp;aw=148&amp;ao=ECKMAUCH" TargetMode="External"/><Relationship Id="rId24" Type="http://schemas.openxmlformats.org/officeDocument/2006/relationships/hyperlink" Target="http://awards.acm.org/citation.cfm?id=8331022&amp;srt=all&amp;aw=148&amp;ao=ECKMAUCH" TargetMode="External"/><Relationship Id="rId32" Type="http://schemas.openxmlformats.org/officeDocument/2006/relationships/hyperlink" Target="http://awards.acm.org/citation.cfm?id=5637382&amp;srt=all&amp;aw=148&amp;ao=ECKMAUCH" TargetMode="External"/><Relationship Id="rId5" Type="http://schemas.openxmlformats.org/officeDocument/2006/relationships/hyperlink" Target="http://awards.acm.org/citation.cfm?id=4251351&amp;srt=all&amp;aw=148&amp;ao=ECKMAUCH" TargetMode="External"/><Relationship Id="rId15" Type="http://schemas.openxmlformats.org/officeDocument/2006/relationships/hyperlink" Target="http://awards.acm.org/citation.cfm?id=4008463&amp;srt=all&amp;aw=148&amp;ao=ECKMAUCH" TargetMode="External"/><Relationship Id="rId23" Type="http://schemas.openxmlformats.org/officeDocument/2006/relationships/hyperlink" Target="http://awards.acm.org/citation.cfm?id=4570334&amp;srt=all&amp;aw=148&amp;ao=ECKMAUCH" TargetMode="External"/><Relationship Id="rId28" Type="http://schemas.openxmlformats.org/officeDocument/2006/relationships/hyperlink" Target="http://awards.acm.org/citation.cfm?id=7899762&amp;srt=all&amp;aw=148&amp;ao=ECKMAUCH" TargetMode="External"/><Relationship Id="rId10" Type="http://schemas.openxmlformats.org/officeDocument/2006/relationships/hyperlink" Target="http://awards.acm.org/citation.cfm?id=5529742&amp;srt=all&amp;aw=148&amp;ao=ECKMAUCH" TargetMode="External"/><Relationship Id="rId19" Type="http://schemas.openxmlformats.org/officeDocument/2006/relationships/hyperlink" Target="http://awards.acm.org/citation.cfm?id=1018449&amp;srt=all&amp;aw=148&amp;ao=ECKMAUCH" TargetMode="External"/><Relationship Id="rId31" Type="http://schemas.openxmlformats.org/officeDocument/2006/relationships/hyperlink" Target="http://awards.acm.org/citation.cfm?id=8038939&amp;srt=all&amp;aw=148&amp;ao=ECKMAUCH" TargetMode="External"/><Relationship Id="rId4" Type="http://schemas.openxmlformats.org/officeDocument/2006/relationships/hyperlink" Target="http://en.wikipedia.org/wiki/David_Patterson_(scientist)" TargetMode="External"/><Relationship Id="rId9" Type="http://schemas.openxmlformats.org/officeDocument/2006/relationships/hyperlink" Target="http://awards.acm.org/citation.cfm?id=8496153&amp;srt=all&amp;aw=148&amp;ao=ECKMAUCH" TargetMode="External"/><Relationship Id="rId14" Type="http://schemas.openxmlformats.org/officeDocument/2006/relationships/hyperlink" Target="http://awards.acm.org/citation.cfm?id=3848962&amp;srt=all&amp;aw=148&amp;ao=ECKMAUCH" TargetMode="External"/><Relationship Id="rId22" Type="http://schemas.openxmlformats.org/officeDocument/2006/relationships/hyperlink" Target="http://awards.acm.org/citation.cfm?id=9105337&amp;srt=all&amp;aw=148&amp;ao=ECKMAUCH" TargetMode="External"/><Relationship Id="rId27" Type="http://schemas.openxmlformats.org/officeDocument/2006/relationships/hyperlink" Target="http://awards.acm.org/citation.cfm?id=2083115&amp;srt=all&amp;aw=148&amp;ao=ECKMAUCH" TargetMode="External"/><Relationship Id="rId30" Type="http://schemas.openxmlformats.org/officeDocument/2006/relationships/hyperlink" Target="http://awards.acm.org/citation.cfm?id=8306337&amp;srt=all&amp;aw=148&amp;ao=ECKMAUCH" TargetMode="External"/><Relationship Id="rId8" Type="http://schemas.openxmlformats.org/officeDocument/2006/relationships/hyperlink" Target="http://awards.acm.org/citation.cfm?id=5029829&amp;srt=all&amp;aw=148&amp;ao=ECKMAUCH"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personals.ac.upc.edu/mateo/" TargetMode="Externa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hyperlink" Target="http://awards.acm.org/homepage.cfm?awd=148" TargetMode="External"/><Relationship Id="rId2" Type="http://schemas.openxmlformats.org/officeDocument/2006/relationships/image" Target="../media/image17.jpe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hyperlink" Target="http://inst-tech.engin.umich.edu/media/index.php?sk=tomasulo" TargetMode="Externa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awards.acm.org/citation.cfm?id=4570334&amp;srt=all&amp;aw=148&amp;ao=ECKMAUCH" TargetMode="Externa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awards.acm.org/citation.cfm?id=5555573&amp;srt=all&amp;aw=148&amp;ao=ECKMAUCH" TargetMode="Externa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www.sun.com/microelectronics/sparc/SPARCfacts.html" TargetMode="Externa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8" Type="http://schemas.openxmlformats.org/officeDocument/2006/relationships/hyperlink" Target="http://top500.org/site/2556" TargetMode="External"/><Relationship Id="rId13" Type="http://schemas.openxmlformats.org/officeDocument/2006/relationships/hyperlink" Target="http://top500.org/system/9854" TargetMode="External"/><Relationship Id="rId18" Type="http://schemas.openxmlformats.org/officeDocument/2006/relationships/hyperlink" Target="http://top500.org/system/9835" TargetMode="External"/><Relationship Id="rId3" Type="http://schemas.openxmlformats.org/officeDocument/2006/relationships/hyperlink" Target="http://top500.org/system/9707" TargetMode="External"/><Relationship Id="rId7" Type="http://schemas.openxmlformats.org/officeDocument/2006/relationships/hyperlink" Target="http://top500.org/system/9832" TargetMode="External"/><Relationship Id="rId12" Type="http://schemas.openxmlformats.org/officeDocument/2006/relationships/hyperlink" Target="http://top500.org/site/1739" TargetMode="External"/><Relationship Id="rId17" Type="http://schemas.openxmlformats.org/officeDocument/2006/relationships/hyperlink" Target="http://top500.org/site/2726" TargetMode="External"/><Relationship Id="rId2" Type="http://schemas.openxmlformats.org/officeDocument/2006/relationships/hyperlink" Target="http://top500.org/site/2996" TargetMode="External"/><Relationship Id="rId16" Type="http://schemas.openxmlformats.org/officeDocument/2006/relationships/hyperlink" Target="http://top500.org/system/9220" TargetMode="External"/><Relationship Id="rId20" Type="http://schemas.openxmlformats.org/officeDocument/2006/relationships/hyperlink" Target="http://top500.org/system/9787" TargetMode="External"/><Relationship Id="rId1" Type="http://schemas.openxmlformats.org/officeDocument/2006/relationships/slideLayout" Target="../slideLayouts/slideLayout34.xml"/><Relationship Id="rId6" Type="http://schemas.openxmlformats.org/officeDocument/2006/relationships/hyperlink" Target="http://top500.org/site/1188" TargetMode="External"/><Relationship Id="rId11" Type="http://schemas.openxmlformats.org/officeDocument/2006/relationships/hyperlink" Target="http://top500.org/system/9158" TargetMode="External"/><Relationship Id="rId5" Type="http://schemas.openxmlformats.org/officeDocument/2006/relationships/hyperlink" Target="http://top500.org/system/9708" TargetMode="External"/><Relationship Id="rId15" Type="http://schemas.openxmlformats.org/officeDocument/2006/relationships/hyperlink" Target="http://top500.org/system/9824" TargetMode="External"/><Relationship Id="rId10" Type="http://schemas.openxmlformats.org/officeDocument/2006/relationships/hyperlink" Target="http://top500.org/site/125" TargetMode="External"/><Relationship Id="rId19" Type="http://schemas.openxmlformats.org/officeDocument/2006/relationships/hyperlink" Target="http://top500.org/site/2488" TargetMode="External"/><Relationship Id="rId4" Type="http://schemas.openxmlformats.org/officeDocument/2006/relationships/hyperlink" Target="http://top500.org/site/1333" TargetMode="External"/><Relationship Id="rId9" Type="http://schemas.openxmlformats.org/officeDocument/2006/relationships/hyperlink" Target="http://top500.org/system/8968" TargetMode="External"/><Relationship Id="rId14" Type="http://schemas.openxmlformats.org/officeDocument/2006/relationships/hyperlink" Target="http://top500.org/site/1209"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www.top500.org/system/8968" TargetMode="External"/><Relationship Id="rId3" Type="http://schemas.openxmlformats.org/officeDocument/2006/relationships/hyperlink" Target="http://www.top500.org/system/10377" TargetMode="External"/><Relationship Id="rId7" Type="http://schemas.openxmlformats.org/officeDocument/2006/relationships/hyperlink" Target="http://www.top500.org/system/10187" TargetMode="External"/><Relationship Id="rId2" Type="http://schemas.openxmlformats.org/officeDocument/2006/relationships/hyperlink" Target="http://www.top500.org/system/10184" TargetMode="External"/><Relationship Id="rId1" Type="http://schemas.openxmlformats.org/officeDocument/2006/relationships/slideLayout" Target="../slideLayouts/slideLayout24.xml"/><Relationship Id="rId6" Type="http://schemas.openxmlformats.org/officeDocument/2006/relationships/hyperlink" Target="http://www.top500.org/system/10186" TargetMode="External"/><Relationship Id="rId11" Type="http://schemas.openxmlformats.org/officeDocument/2006/relationships/hyperlink" Target="http://www.top500.org/system/10188" TargetMode="External"/><Relationship Id="rId5" Type="http://schemas.openxmlformats.org/officeDocument/2006/relationships/hyperlink" Target="http://www.top500.org/system/9899" TargetMode="External"/><Relationship Id="rId10" Type="http://schemas.openxmlformats.org/officeDocument/2006/relationships/hyperlink" Target="http://www.top500.org/system/9854" TargetMode="External"/><Relationship Id="rId4" Type="http://schemas.openxmlformats.org/officeDocument/2006/relationships/hyperlink" Target="http://www.top500.org/system/10185" TargetMode="External"/><Relationship Id="rId9" Type="http://schemas.openxmlformats.org/officeDocument/2006/relationships/hyperlink" Target="http://www.top500.org/system/9158"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www.top500.org/site/2936" TargetMode="External"/><Relationship Id="rId13" Type="http://schemas.openxmlformats.org/officeDocument/2006/relationships/hyperlink" Target="http://www.top500.org/system/10559" TargetMode="External"/><Relationship Id="rId18" Type="http://schemas.openxmlformats.org/officeDocument/2006/relationships/hyperlink" Target="http://www.top500.org/site/125" TargetMode="External"/><Relationship Id="rId3" Type="http://schemas.openxmlformats.org/officeDocument/2006/relationships/hyperlink" Target="http://www.top500.org/system/10184" TargetMode="External"/><Relationship Id="rId21" Type="http://schemas.openxmlformats.org/officeDocument/2006/relationships/hyperlink" Target="http://www.top500.org/system/10584" TargetMode="External"/><Relationship Id="rId7" Type="http://schemas.openxmlformats.org/officeDocument/2006/relationships/hyperlink" Target="http://www.top500.org/system/10377" TargetMode="External"/><Relationship Id="rId12" Type="http://schemas.openxmlformats.org/officeDocument/2006/relationships/hyperlink" Target="http://www.top500.org/site/1188" TargetMode="External"/><Relationship Id="rId17" Type="http://schemas.openxmlformats.org/officeDocument/2006/relationships/hyperlink" Target="http://www.top500.org/system/8968" TargetMode="External"/><Relationship Id="rId2" Type="http://schemas.openxmlformats.org/officeDocument/2006/relationships/hyperlink" Target="http://www.top500.org/site/1333" TargetMode="External"/><Relationship Id="rId16" Type="http://schemas.openxmlformats.org/officeDocument/2006/relationships/hyperlink" Target="http://www.top500.org/site/2556" TargetMode="External"/><Relationship Id="rId20" Type="http://schemas.openxmlformats.org/officeDocument/2006/relationships/hyperlink" Target="http://www.top500.org/site/3121" TargetMode="External"/><Relationship Id="rId1" Type="http://schemas.openxmlformats.org/officeDocument/2006/relationships/slideLayout" Target="../slideLayouts/slideLayout24.xml"/><Relationship Id="rId6" Type="http://schemas.openxmlformats.org/officeDocument/2006/relationships/hyperlink" Target="http://www.top500.org/site/2996" TargetMode="External"/><Relationship Id="rId11" Type="http://schemas.openxmlformats.org/officeDocument/2006/relationships/hyperlink" Target="http://www.top500.org/system/9899" TargetMode="External"/><Relationship Id="rId5" Type="http://schemas.openxmlformats.org/officeDocument/2006/relationships/hyperlink" Target="http://www.top500.org/system/10484" TargetMode="External"/><Relationship Id="rId15" Type="http://schemas.openxmlformats.org/officeDocument/2006/relationships/hyperlink" Target="http://www.top500.org/system/10186" TargetMode="External"/><Relationship Id="rId10" Type="http://schemas.openxmlformats.org/officeDocument/2006/relationships/hyperlink" Target="http://www.top500.org/site/649" TargetMode="External"/><Relationship Id="rId19" Type="http://schemas.openxmlformats.org/officeDocument/2006/relationships/hyperlink" Target="http://www.top500.org/system/9158" TargetMode="External"/><Relationship Id="rId4" Type="http://schemas.openxmlformats.org/officeDocument/2006/relationships/hyperlink" Target="http://www.top500.org/site/3131" TargetMode="External"/><Relationship Id="rId9" Type="http://schemas.openxmlformats.org/officeDocument/2006/relationships/hyperlink" Target="http://www.top500.org/system/10185" TargetMode="External"/><Relationship Id="rId14" Type="http://schemas.openxmlformats.org/officeDocument/2006/relationships/hyperlink" Target="http://www.top500.org/site/3087"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www.top500.org/system/10377" TargetMode="External"/><Relationship Id="rId3" Type="http://schemas.openxmlformats.org/officeDocument/2006/relationships/hyperlink" Target="http://www.top500.org/system/10184" TargetMode="External"/><Relationship Id="rId7" Type="http://schemas.openxmlformats.org/officeDocument/2006/relationships/hyperlink" Target="http://www.top500.org/system/10589" TargetMode="External"/><Relationship Id="rId2" Type="http://schemas.openxmlformats.org/officeDocument/2006/relationships/hyperlink" Target="http://www.top500.org/system/10587" TargetMode="External"/><Relationship Id="rId1" Type="http://schemas.openxmlformats.org/officeDocument/2006/relationships/slideLayout" Target="../slideLayouts/slideLayout24.xml"/><Relationship Id="rId6" Type="http://schemas.openxmlformats.org/officeDocument/2006/relationships/hyperlink" Target="http://www.top500.org/system/10612" TargetMode="External"/><Relationship Id="rId11" Type="http://schemas.openxmlformats.org/officeDocument/2006/relationships/hyperlink" Target="http://www.top500.org/system/10613" TargetMode="External"/><Relationship Id="rId5" Type="http://schemas.openxmlformats.org/officeDocument/2006/relationships/hyperlink" Target="http://www.top500.org/system/10588" TargetMode="External"/><Relationship Id="rId10" Type="http://schemas.openxmlformats.org/officeDocument/2006/relationships/hyperlink" Target="http://www.top500.org/system/9899" TargetMode="External"/><Relationship Id="rId4" Type="http://schemas.openxmlformats.org/officeDocument/2006/relationships/hyperlink" Target="http://www.top500.org/system/10484" TargetMode="External"/><Relationship Id="rId9" Type="http://schemas.openxmlformats.org/officeDocument/2006/relationships/hyperlink" Target="http://www.top500.org/system/10185" TargetMode="External"/></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Word___.docx"/><Relationship Id="rId2" Type="http://schemas.openxmlformats.org/officeDocument/2006/relationships/slideLayout" Target="../slideLayouts/slideLayout24.xml"/><Relationship Id="rId1" Type="http://schemas.openxmlformats.org/officeDocument/2006/relationships/vmlDrawing" Target="../drawings/vmlDrawing2.v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Word___1.docx"/><Relationship Id="rId2" Type="http://schemas.openxmlformats.org/officeDocument/2006/relationships/slideLayout" Target="../slideLayouts/slideLayout24.xml"/><Relationship Id="rId1" Type="http://schemas.openxmlformats.org/officeDocument/2006/relationships/vmlDrawing" Target="../drawings/vmlDrawing3.v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Word___2.docx"/><Relationship Id="rId2" Type="http://schemas.openxmlformats.org/officeDocument/2006/relationships/slideLayout" Target="../slideLayouts/slideLayout24.xml"/><Relationship Id="rId1" Type="http://schemas.openxmlformats.org/officeDocument/2006/relationships/vmlDrawing" Target="../drawings/vmlDrawing4.v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8" Type="http://schemas.openxmlformats.org/officeDocument/2006/relationships/hyperlink" Target="https://top500.org/system/177999" TargetMode="External"/><Relationship Id="rId3" Type="http://schemas.openxmlformats.org/officeDocument/2006/relationships/hyperlink" Target="https://top500.org/system/179397" TargetMode="External"/><Relationship Id="rId7" Type="http://schemas.openxmlformats.org/officeDocument/2006/relationships/hyperlink" Target="https://top500.org/system/179842" TargetMode="External"/><Relationship Id="rId2" Type="http://schemas.openxmlformats.org/officeDocument/2006/relationships/hyperlink" Target="https://top500.org/system/179807" TargetMode="External"/><Relationship Id="rId1" Type="http://schemas.openxmlformats.org/officeDocument/2006/relationships/slideLayout" Target="../slideLayouts/slideLayout24.xml"/><Relationship Id="rId6" Type="http://schemas.openxmlformats.org/officeDocument/2006/relationships/hyperlink" Target="https://top500.org/system/179972" TargetMode="External"/><Relationship Id="rId11" Type="http://schemas.openxmlformats.org/officeDocument/2006/relationships/hyperlink" Target="https://top500.org/system/179607" TargetMode="External"/><Relationship Id="rId5" Type="http://schemas.openxmlformats.org/officeDocument/2006/relationships/hyperlink" Target="https://top500.org/system/178764" TargetMode="External"/><Relationship Id="rId10" Type="http://schemas.openxmlformats.org/officeDocument/2006/relationships/hyperlink" Target="https://top500.org/system/179856" TargetMode="External"/><Relationship Id="rId4" Type="http://schemas.openxmlformats.org/officeDocument/2006/relationships/hyperlink" Target="https://top500.org/system/179398" TargetMode="External"/><Relationship Id="rId9" Type="http://schemas.openxmlformats.org/officeDocument/2006/relationships/hyperlink" Target="https://top500.org/system/179894"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7.pdf"/><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9.xml"/><Relationship Id="rId16" Type="http://schemas.openxmlformats.org/officeDocument/2006/relationships/image" Target="../media/image55.png"/><Relationship Id="rId1" Type="http://schemas.openxmlformats.org/officeDocument/2006/relationships/slideLayout" Target="../slideLayouts/slideLayout24.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courses.zju.edu.cn/" TargetMode="Externa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classroom.zju.edu.cn/" TargetMode="Externa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oleObject" Target="../embeddings/oleObject1.bin"/><Relationship Id="rId7" Type="http://schemas.openxmlformats.org/officeDocument/2006/relationships/image" Target="../media/image12.png"/><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emf"/><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5936" y="795245"/>
            <a:ext cx="1158298" cy="1033889"/>
          </a:xfrm>
          <a:prstGeom prst="rect">
            <a:avLst/>
          </a:prstGeom>
        </p:spPr>
      </p:pic>
      <p:sp>
        <p:nvSpPr>
          <p:cNvPr id="5" name="矩形 4"/>
          <p:cNvSpPr/>
          <p:nvPr/>
        </p:nvSpPr>
        <p:spPr>
          <a:xfrm>
            <a:off x="0" y="2348880"/>
            <a:ext cx="9144000" cy="1656184"/>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idx="4294967295"/>
          </p:nvPr>
        </p:nvSpPr>
        <p:spPr>
          <a:xfrm>
            <a:off x="0" y="2744788"/>
            <a:ext cx="9143999" cy="863600"/>
          </a:xfrm>
          <a:prstGeom prst="rect">
            <a:avLst/>
          </a:prstGeom>
        </p:spPr>
        <p:txBody>
          <a:bodyPr/>
          <a:lstStyle/>
          <a:p>
            <a:pPr algn="ctr"/>
            <a:r>
              <a:rPr lang="zh-CN" altLang="en-US" sz="3200" kern="1200" dirty="0">
                <a:latin typeface="黑体" panose="02010609060101010101" pitchFamily="49" charset="-122"/>
                <a:ea typeface="黑体" panose="02010609060101010101" pitchFamily="49" charset="-122"/>
                <a:cs typeface="+mn-cs"/>
              </a:rPr>
              <a:t>高级计算机体系结构</a:t>
            </a:r>
          </a:p>
        </p:txBody>
      </p:sp>
      <p:sp>
        <p:nvSpPr>
          <p:cNvPr id="8" name="等腰三角形 7"/>
          <p:cNvSpPr/>
          <p:nvPr/>
        </p:nvSpPr>
        <p:spPr>
          <a:xfrm rot="10800000">
            <a:off x="4415112" y="4005064"/>
            <a:ext cx="313776" cy="216024"/>
          </a:xfrm>
          <a:prstGeom prst="triangle">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rgbClr val="004EA2"/>
              </a:solidFill>
            </a:endParaRPr>
          </a:p>
        </p:txBody>
      </p:sp>
      <p:sp>
        <p:nvSpPr>
          <p:cNvPr id="11" name="矩形 10"/>
          <p:cNvSpPr/>
          <p:nvPr/>
        </p:nvSpPr>
        <p:spPr>
          <a:xfrm>
            <a:off x="-1" y="2222866"/>
            <a:ext cx="9144000" cy="54007"/>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60946" y="4659302"/>
            <a:ext cx="3222105" cy="1661993"/>
          </a:xfrm>
          <a:prstGeom prst="rect">
            <a:avLst/>
          </a:prstGeom>
        </p:spPr>
        <p:txBody>
          <a:bodyPr wrap="square">
            <a:spAutoFit/>
          </a:bodyPr>
          <a:lstStyle/>
          <a:p>
            <a:pPr algn="ctr"/>
            <a:r>
              <a:rPr lang="zh-CN" altLang="en-US" sz="2400" dirty="0">
                <a:latin typeface="黑体" panose="02010609060101010101" pitchFamily="49" charset="-122"/>
                <a:ea typeface="黑体" panose="02010609060101010101" pitchFamily="49" charset="-122"/>
              </a:rPr>
              <a:t>陈文智</a:t>
            </a:r>
            <a:endParaRPr lang="en-US" altLang="zh-CN" sz="2400" dirty="0">
              <a:latin typeface="黑体" panose="02010609060101010101" pitchFamily="49" charset="-122"/>
              <a:ea typeface="黑体" panose="02010609060101010101" pitchFamily="49" charset="-122"/>
            </a:endParaRPr>
          </a:p>
          <a:p>
            <a:pPr algn="ctr"/>
            <a:r>
              <a:rPr lang="zh-CN" altLang="en-US"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pPr algn="ctr">
              <a:lnSpc>
                <a:spcPct val="150000"/>
              </a:lnSpc>
            </a:pPr>
            <a:r>
              <a:rPr lang="zh-CN" altLang="en-US" dirty="0">
                <a:latin typeface="黑体" panose="02010609060101010101" pitchFamily="49" charset="-122"/>
                <a:ea typeface="黑体" panose="02010609060101010101" pitchFamily="49" charset="-122"/>
              </a:rPr>
              <a:t>浙江大学计算机学院</a:t>
            </a:r>
          </a:p>
          <a:p>
            <a:pPr algn="ctr">
              <a:lnSpc>
                <a:spcPct val="150000"/>
              </a:lnSpc>
            </a:pPr>
            <a:r>
              <a:rPr lang="en-US" altLang="zh-CN" dirty="0">
                <a:latin typeface="黑体" panose="02010609060101010101" pitchFamily="49" charset="-122"/>
                <a:ea typeface="黑体" panose="02010609060101010101" pitchFamily="49" charset="-122"/>
              </a:rPr>
              <a:t>chenwz@zju.edu.cn</a:t>
            </a:r>
          </a:p>
        </p:txBody>
      </p:sp>
    </p:spTree>
    <p:extLst>
      <p:ext uri="{BB962C8B-B14F-4D97-AF65-F5344CB8AC3E}">
        <p14:creationId xmlns:p14="http://schemas.microsoft.com/office/powerpoint/2010/main" val="1021840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r>
              <a:rPr lang="zh-CN" altLang="en-US" dirty="0"/>
              <a:t>教材作者介绍</a:t>
            </a:r>
          </a:p>
        </p:txBody>
      </p:sp>
      <p:sp>
        <p:nvSpPr>
          <p:cNvPr id="281603" name="Rectangle 3"/>
          <p:cNvSpPr>
            <a:spLocks noGrp="1" noChangeArrowheads="1"/>
          </p:cNvSpPr>
          <p:nvPr>
            <p:ph idx="1"/>
          </p:nvPr>
        </p:nvSpPr>
        <p:spPr>
          <a:xfrm>
            <a:off x="447675" y="1152862"/>
            <a:ext cx="7924800" cy="4419600"/>
          </a:xfrm>
        </p:spPr>
        <p:txBody>
          <a:bodyPr/>
          <a:lstStyle/>
          <a:p>
            <a:r>
              <a:rPr lang="en-US" altLang="zh-CN" dirty="0"/>
              <a:t>John L. Hennessy</a:t>
            </a:r>
          </a:p>
          <a:p>
            <a:pPr lvl="1"/>
            <a:r>
              <a:rPr lang="en-US" altLang="zh-CN" dirty="0" err="1"/>
              <a:t>Standford</a:t>
            </a:r>
            <a:r>
              <a:rPr lang="en-US" altLang="zh-CN" dirty="0"/>
              <a:t> University</a:t>
            </a:r>
            <a:r>
              <a:rPr lang="zh-CN" altLang="en-US" dirty="0"/>
              <a:t>校长、</a:t>
            </a:r>
            <a:r>
              <a:rPr lang="en-US" altLang="zh-CN" dirty="0"/>
              <a:t>IEEE</a:t>
            </a:r>
            <a:r>
              <a:rPr lang="zh-CN" altLang="en-US" dirty="0"/>
              <a:t>和</a:t>
            </a:r>
            <a:r>
              <a:rPr lang="en-US" altLang="zh-CN" dirty="0"/>
              <a:t>ACM</a:t>
            </a:r>
            <a:r>
              <a:rPr lang="zh-CN" altLang="en-US" dirty="0"/>
              <a:t>会员，美国国家工程研究院院士及美国科学艺术研究院院士，</a:t>
            </a:r>
            <a:r>
              <a:rPr lang="en-US" altLang="zh-CN" dirty="0"/>
              <a:t>2001</a:t>
            </a:r>
            <a:r>
              <a:rPr lang="zh-CN" altLang="en-US" dirty="0"/>
              <a:t>获</a:t>
            </a:r>
            <a:r>
              <a:rPr lang="en-US" altLang="zh-CN" dirty="0"/>
              <a:t>Eckert-Mauchly</a:t>
            </a:r>
            <a:r>
              <a:rPr lang="zh-CN" altLang="en-US" dirty="0"/>
              <a:t>奖（</a:t>
            </a:r>
            <a:r>
              <a:rPr lang="en-US" altLang="zh-CN" dirty="0"/>
              <a:t>RISC</a:t>
            </a:r>
            <a:r>
              <a:rPr lang="zh-CN" altLang="en-US" dirty="0"/>
              <a:t>），</a:t>
            </a:r>
            <a:r>
              <a:rPr lang="en-US" altLang="zh-CN" dirty="0"/>
              <a:t>2001</a:t>
            </a:r>
            <a:r>
              <a:rPr lang="zh-CN" altLang="en-US" dirty="0"/>
              <a:t>年</a:t>
            </a:r>
            <a:r>
              <a:rPr lang="en-US" altLang="zh-CN" dirty="0"/>
              <a:t>Seymour Cray</a:t>
            </a:r>
            <a:r>
              <a:rPr lang="zh-CN" altLang="en-US" dirty="0"/>
              <a:t>计算机工程奖得主，</a:t>
            </a:r>
            <a:r>
              <a:rPr lang="en-US" altLang="zh-CN" dirty="0"/>
              <a:t>2000</a:t>
            </a:r>
            <a:r>
              <a:rPr lang="zh-CN" altLang="en-US" dirty="0"/>
              <a:t>年获</a:t>
            </a:r>
            <a:r>
              <a:rPr lang="en-US" altLang="zh-CN" dirty="0"/>
              <a:t>IEEE John von Neumann</a:t>
            </a:r>
            <a:r>
              <a:rPr lang="zh-CN" altLang="en-US" dirty="0"/>
              <a:t>奖。</a:t>
            </a:r>
          </a:p>
          <a:p>
            <a:r>
              <a:rPr lang="en-US" altLang="zh-CN" dirty="0"/>
              <a:t> David A. Patterson</a:t>
            </a:r>
          </a:p>
          <a:p>
            <a:pPr lvl="1"/>
            <a:r>
              <a:rPr lang="en-US" altLang="zh-CN" dirty="0"/>
              <a:t>University of California, Berkeley</a:t>
            </a:r>
            <a:r>
              <a:rPr lang="zh-CN" altLang="en-US" dirty="0"/>
              <a:t>教授，美国国家工程研究院院士， </a:t>
            </a:r>
            <a:r>
              <a:rPr lang="en-US" altLang="zh-CN" dirty="0"/>
              <a:t>IEEE</a:t>
            </a:r>
            <a:r>
              <a:rPr lang="zh-CN" altLang="en-US" dirty="0"/>
              <a:t>和</a:t>
            </a:r>
            <a:r>
              <a:rPr lang="en-US" altLang="zh-CN" dirty="0"/>
              <a:t>ACM</a:t>
            </a:r>
            <a:r>
              <a:rPr lang="zh-CN" altLang="en-US" dirty="0"/>
              <a:t>会员，获</a:t>
            </a:r>
            <a:r>
              <a:rPr lang="en-US" altLang="zh-CN" dirty="0"/>
              <a:t>IEEE James </a:t>
            </a:r>
            <a:r>
              <a:rPr lang="en-US" altLang="zh-CN" dirty="0" err="1"/>
              <a:t>H.Muligan</a:t>
            </a:r>
            <a:r>
              <a:rPr lang="zh-CN" altLang="en-US" dirty="0"/>
              <a:t>教育奖章，</a:t>
            </a:r>
            <a:r>
              <a:rPr lang="en-US" altLang="zh-CN" dirty="0"/>
              <a:t>1995</a:t>
            </a:r>
            <a:r>
              <a:rPr lang="zh-CN" altLang="en-US" dirty="0"/>
              <a:t>获</a:t>
            </a:r>
            <a:r>
              <a:rPr lang="en-US" altLang="zh-CN" dirty="0"/>
              <a:t>IEEE</a:t>
            </a:r>
            <a:r>
              <a:rPr lang="zh-CN" altLang="en-US" dirty="0"/>
              <a:t>技术成就奖</a:t>
            </a:r>
            <a:r>
              <a:rPr lang="en-US" altLang="zh-CN" dirty="0"/>
              <a:t>(RISC)</a:t>
            </a:r>
            <a:r>
              <a:rPr lang="zh-CN" altLang="en-US" dirty="0"/>
              <a:t>，</a:t>
            </a:r>
            <a:r>
              <a:rPr lang="en-US" altLang="zh-CN" dirty="0"/>
              <a:t>1999</a:t>
            </a:r>
            <a:r>
              <a:rPr lang="zh-CN" altLang="en-US" dirty="0"/>
              <a:t>年</a:t>
            </a:r>
            <a:r>
              <a:rPr lang="en-US" altLang="zh-CN" dirty="0"/>
              <a:t>IEEE Reynold Johnson</a:t>
            </a:r>
            <a:r>
              <a:rPr lang="zh-CN" altLang="en-US" dirty="0"/>
              <a:t>信息存储奖，</a:t>
            </a:r>
            <a:r>
              <a:rPr lang="en-US" altLang="zh-CN" dirty="0"/>
              <a:t>2000</a:t>
            </a:r>
            <a:r>
              <a:rPr lang="zh-CN" altLang="en-US" dirty="0"/>
              <a:t>年获</a:t>
            </a:r>
            <a:r>
              <a:rPr lang="en-US" altLang="zh-CN" dirty="0"/>
              <a:t>IEEE John von Neumann</a:t>
            </a:r>
            <a:r>
              <a:rPr lang="zh-CN" altLang="en-US" dirty="0"/>
              <a:t>奖。</a:t>
            </a:r>
          </a:p>
          <a:p>
            <a:pPr lvl="1"/>
            <a:endParaRPr lang="en-US" altLang="zh-CN"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r>
              <a:rPr lang="en-US" altLang="zh-CN" sz="3600" dirty="0"/>
              <a:t>  Eckert-Mauchly Award </a:t>
            </a:r>
          </a:p>
        </p:txBody>
      </p:sp>
      <p:graphicFrame>
        <p:nvGraphicFramePr>
          <p:cNvPr id="422933" name="Group 21"/>
          <p:cNvGraphicFramePr>
            <a:graphicFrameLocks noGrp="1"/>
          </p:cNvGraphicFramePr>
          <p:nvPr>
            <p:ph type="tbl" idx="1"/>
            <p:extLst>
              <p:ext uri="{D42A27DB-BD31-4B8C-83A1-F6EECF244321}">
                <p14:modId xmlns:p14="http://schemas.microsoft.com/office/powerpoint/2010/main" val="48090303"/>
              </p:ext>
            </p:extLst>
          </p:nvPr>
        </p:nvGraphicFramePr>
        <p:xfrm>
          <a:off x="539552" y="1293215"/>
          <a:ext cx="7775575" cy="5181600"/>
        </p:xfrm>
        <a:graphic>
          <a:graphicData uri="http://schemas.openxmlformats.org/drawingml/2006/table">
            <a:tbl>
              <a:tblPr/>
              <a:tblGrid>
                <a:gridCol w="4032250">
                  <a:extLst>
                    <a:ext uri="{9D8B030D-6E8A-4147-A177-3AD203B41FA5}">
                      <a16:colId xmlns:a16="http://schemas.microsoft.com/office/drawing/2014/main" val="20000"/>
                    </a:ext>
                  </a:extLst>
                </a:gridCol>
                <a:gridCol w="3743325">
                  <a:extLst>
                    <a:ext uri="{9D8B030D-6E8A-4147-A177-3AD203B41FA5}">
                      <a16:colId xmlns:a16="http://schemas.microsoft.com/office/drawing/2014/main" val="20001"/>
                    </a:ext>
                  </a:extLst>
                </a:gridCol>
              </a:tblGrid>
              <a:tr h="47244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2010 </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hlinkClick r:id="rId2" tooltip="Bill Dally"/>
                        </a:rPr>
                        <a:t>Bill Dally</a:t>
                      </a:r>
                      <a:endParaRPr kumimoji="1" lang="en-US" altLang="zh-CN" sz="2000" b="1" i="0" u="none" strike="noStrike" cap="none" normalizeH="0" baseline="0" dirty="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2009 </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hlinkClick r:id="rId3" tooltip="Joel Emer"/>
                        </a:rPr>
                        <a:t>Joel Emer</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2008 </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hlinkClick r:id="rId4" tooltip="David Patterson (scientist)"/>
                        </a:rPr>
                        <a:t>David Patterson</a:t>
                      </a:r>
                      <a:endParaRPr kumimoji="1" lang="en-US" altLang="zh-CN" sz="2000" b="1" i="0" u="none" strike="noStrike" cap="none" normalizeH="0" baseline="0" dirty="0">
                        <a:ln>
                          <a:noFill/>
                        </a:ln>
                        <a:solidFill>
                          <a:schemeClr val="tx1"/>
                        </a:solidFill>
                        <a:effectLst/>
                        <a:latin typeface="Times New Roman" pitchFamily="18" charset="0"/>
                        <a:ea typeface="宋体" pitchFamily="2" charset="-122"/>
                      </a:endParaRPr>
                    </a:p>
                    <a:p>
                      <a:pPr marL="0" marR="0" lvl="0" indent="0" algn="l" defTabSz="914400" rtl="0" eaLnBrk="0" fontAlgn="base" latinLnBrk="0" hangingPunct="0">
                        <a:lnSpc>
                          <a:spcPct val="100000"/>
                        </a:lnSpc>
                        <a:spcBef>
                          <a:spcPct val="0"/>
                        </a:spcBef>
                        <a:spcAft>
                          <a:spcPct val="0"/>
                        </a:spcAft>
                        <a:buClrTx/>
                        <a:buSzPct val="80000"/>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2007</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1" i="0" u="none" strike="noStrike" cap="none" normalizeH="0" baseline="0" dirty="0">
                          <a:ln>
                            <a:noFill/>
                          </a:ln>
                          <a:solidFill>
                            <a:srgbClr val="005499"/>
                          </a:solidFill>
                          <a:effectLst/>
                          <a:latin typeface="Times New Roman" pitchFamily="18" charset="0"/>
                          <a:ea typeface="宋体" pitchFamily="2" charset="-122"/>
                          <a:hlinkClick r:id="rId5"/>
                        </a:rPr>
                        <a:t>Valero, Mateo</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2006</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dirty="0">
                          <a:ln>
                            <a:noFill/>
                          </a:ln>
                          <a:solidFill>
                            <a:srgbClr val="005499"/>
                          </a:solidFill>
                          <a:effectLst/>
                          <a:latin typeface="Times New Roman" pitchFamily="18" charset="0"/>
                          <a:ea typeface="宋体" pitchFamily="2" charset="-122"/>
                          <a:hlinkClick r:id="rId6"/>
                        </a:rPr>
                        <a:t>Pomerene, James H</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2005</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dirty="0">
                          <a:ln>
                            <a:noFill/>
                          </a:ln>
                          <a:solidFill>
                            <a:srgbClr val="005499"/>
                          </a:solidFill>
                          <a:effectLst/>
                          <a:latin typeface="Times New Roman" pitchFamily="18" charset="0"/>
                          <a:ea typeface="宋体" pitchFamily="2" charset="-122"/>
                          <a:hlinkClick r:id="rId7"/>
                        </a:rPr>
                        <a:t>Colwell, Robert P.</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2004</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1" i="0" u="none" strike="noStrike" cap="none" normalizeH="0" baseline="0" dirty="0">
                          <a:ln>
                            <a:noFill/>
                          </a:ln>
                          <a:solidFill>
                            <a:srgbClr val="0000FF"/>
                          </a:solidFill>
                          <a:effectLst/>
                          <a:latin typeface="Times New Roman" pitchFamily="18" charset="0"/>
                          <a:ea typeface="宋体" pitchFamily="2" charset="-122"/>
                          <a:hlinkClick r:id="rId8"/>
                        </a:rPr>
                        <a:t>Brooks, Frederick P.</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2003</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dirty="0">
                          <a:ln>
                            <a:noFill/>
                          </a:ln>
                          <a:solidFill>
                            <a:srgbClr val="005499"/>
                          </a:solidFill>
                          <a:effectLst/>
                          <a:latin typeface="Times New Roman" pitchFamily="18" charset="0"/>
                          <a:ea typeface="宋体" pitchFamily="2" charset="-122"/>
                          <a:hlinkClick r:id="rId9"/>
                        </a:rPr>
                        <a:t>Fisher, Joseph A. (Josh)</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2002</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dirty="0">
                          <a:ln>
                            <a:noFill/>
                          </a:ln>
                          <a:solidFill>
                            <a:srgbClr val="005499"/>
                          </a:solidFill>
                          <a:effectLst/>
                          <a:latin typeface="Times New Roman" pitchFamily="18" charset="0"/>
                          <a:ea typeface="宋体" pitchFamily="2" charset="-122"/>
                          <a:hlinkClick r:id="rId10"/>
                        </a:rPr>
                        <a:t>Rau, B. Ramakrishna (Bob)</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2001</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1" i="0" u="none" strike="noStrike" cap="none" normalizeH="0" baseline="0" dirty="0">
                          <a:ln>
                            <a:noFill/>
                          </a:ln>
                          <a:solidFill>
                            <a:srgbClr val="FF3300"/>
                          </a:solidFill>
                          <a:effectLst/>
                          <a:latin typeface="Times New Roman" pitchFamily="18" charset="0"/>
                          <a:ea typeface="宋体" pitchFamily="2" charset="-122"/>
                          <a:hlinkClick r:id="rId11"/>
                        </a:rPr>
                        <a:t>Hennessy, John</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2000</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dirty="0">
                          <a:ln>
                            <a:noFill/>
                          </a:ln>
                          <a:solidFill>
                            <a:srgbClr val="005499"/>
                          </a:solidFill>
                          <a:effectLst/>
                          <a:latin typeface="Times New Roman" pitchFamily="18" charset="0"/>
                          <a:ea typeface="宋体" pitchFamily="2" charset="-122"/>
                          <a:hlinkClick r:id="rId12"/>
                        </a:rPr>
                        <a:t>Davidson, Edward</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1999</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dirty="0">
                          <a:ln>
                            <a:noFill/>
                          </a:ln>
                          <a:solidFill>
                            <a:srgbClr val="005499"/>
                          </a:solidFill>
                          <a:effectLst/>
                          <a:latin typeface="Times New Roman" pitchFamily="18" charset="0"/>
                          <a:ea typeface="宋体" pitchFamily="2" charset="-122"/>
                          <a:hlinkClick r:id="rId13"/>
                        </a:rPr>
                        <a:t>Smith, James E.</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1998</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dirty="0">
                          <a:ln>
                            <a:noFill/>
                          </a:ln>
                          <a:solidFill>
                            <a:srgbClr val="005499"/>
                          </a:solidFill>
                          <a:effectLst/>
                          <a:latin typeface="Times New Roman" pitchFamily="18" charset="0"/>
                          <a:ea typeface="宋体" pitchFamily="2" charset="-122"/>
                          <a:hlinkClick r:id="rId14"/>
                        </a:rPr>
                        <a:t>Watanabe, T.</a:t>
                      </a:r>
                      <a:endParaRPr kumimoji="1"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Pct val="80000"/>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1997</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dirty="0">
                          <a:ln>
                            <a:noFill/>
                          </a:ln>
                          <a:solidFill>
                            <a:srgbClr val="005499"/>
                          </a:solidFill>
                          <a:effectLst/>
                          <a:latin typeface="Times New Roman" pitchFamily="18" charset="0"/>
                          <a:ea typeface="宋体" pitchFamily="2" charset="-122"/>
                          <a:hlinkClick r:id="rId15"/>
                        </a:rPr>
                        <a:t>Tomasulo, Robert</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1996</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1" i="0" u="none" strike="noStrike" cap="none" normalizeH="0" baseline="0" dirty="0">
                          <a:ln>
                            <a:noFill/>
                          </a:ln>
                          <a:solidFill>
                            <a:srgbClr val="FF3300"/>
                          </a:solidFill>
                          <a:effectLst/>
                          <a:latin typeface="Times New Roman" pitchFamily="18" charset="0"/>
                          <a:ea typeface="宋体" pitchFamily="2" charset="-122"/>
                          <a:hlinkClick r:id="rId16"/>
                        </a:rPr>
                        <a:t>Patt, Yale</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1995</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dirty="0">
                          <a:ln>
                            <a:noFill/>
                          </a:ln>
                          <a:solidFill>
                            <a:srgbClr val="005499"/>
                          </a:solidFill>
                          <a:effectLst/>
                          <a:latin typeface="Times New Roman" pitchFamily="18" charset="0"/>
                          <a:ea typeface="宋体" pitchFamily="2" charset="-122"/>
                          <a:hlinkClick r:id="rId17"/>
                        </a:rPr>
                        <a:t>Crawford, John</a:t>
                      </a:r>
                      <a:endParaRPr kumimoji="1"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L="44436" marR="71415" marT="36501" marB="-36501"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80000"/>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1994</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dirty="0">
                          <a:ln>
                            <a:noFill/>
                          </a:ln>
                          <a:solidFill>
                            <a:srgbClr val="005499"/>
                          </a:solidFill>
                          <a:effectLst/>
                          <a:latin typeface="Times New Roman" pitchFamily="18" charset="0"/>
                          <a:ea typeface="宋体" pitchFamily="2" charset="-122"/>
                          <a:hlinkClick r:id="rId18"/>
                        </a:rPr>
                        <a:t>Thornton, James E.</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1993</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dirty="0">
                          <a:ln>
                            <a:noFill/>
                          </a:ln>
                          <a:solidFill>
                            <a:srgbClr val="FF6600"/>
                          </a:solidFill>
                          <a:effectLst/>
                          <a:latin typeface="Times New Roman" pitchFamily="18" charset="0"/>
                          <a:ea typeface="宋体" pitchFamily="2" charset="-122"/>
                          <a:hlinkClick r:id="rId19"/>
                        </a:rPr>
                        <a:t>Kuck, David J</a:t>
                      </a:r>
                      <a:endParaRPr kumimoji="1" lang="en-US" altLang="zh-CN" sz="2000" b="1" i="0" u="none" strike="noStrike" cap="none" normalizeH="0" baseline="0" dirty="0">
                        <a:ln>
                          <a:noFill/>
                        </a:ln>
                        <a:solidFill>
                          <a:schemeClr val="tx1"/>
                        </a:solidFill>
                        <a:effectLst/>
                        <a:latin typeface="Times New Roman" pitchFamily="18" charset="0"/>
                        <a:ea typeface="宋体" pitchFamily="2" charset="-122"/>
                      </a:endParaRPr>
                    </a:p>
                    <a:p>
                      <a:pPr marL="0" marR="0" lvl="0" indent="0" algn="l" defTabSz="914400" rtl="0" eaLnBrk="0" fontAlgn="base" latinLnBrk="0" hangingPunct="0">
                        <a:lnSpc>
                          <a:spcPct val="100000"/>
                        </a:lnSpc>
                        <a:spcBef>
                          <a:spcPct val="0"/>
                        </a:spcBef>
                        <a:spcAft>
                          <a:spcPct val="0"/>
                        </a:spcAft>
                        <a:buClrTx/>
                        <a:buSzPct val="80000"/>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1992</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1" i="0" u="none" strike="noStrike" cap="none" normalizeH="0" baseline="0" dirty="0">
                          <a:ln>
                            <a:noFill/>
                          </a:ln>
                          <a:solidFill>
                            <a:srgbClr val="005499"/>
                          </a:solidFill>
                          <a:effectLst/>
                          <a:latin typeface="Times New Roman" pitchFamily="18" charset="0"/>
                          <a:ea typeface="宋体" pitchFamily="2" charset="-122"/>
                          <a:hlinkClick r:id="rId20"/>
                        </a:rPr>
                        <a:t>Flynn, Michael J.</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1991</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dirty="0">
                          <a:ln>
                            <a:noFill/>
                          </a:ln>
                          <a:solidFill>
                            <a:srgbClr val="005499"/>
                          </a:solidFill>
                          <a:effectLst/>
                          <a:latin typeface="Times New Roman" pitchFamily="18" charset="0"/>
                          <a:ea typeface="宋体" pitchFamily="2" charset="-122"/>
                          <a:hlinkClick r:id="rId21"/>
                        </a:rPr>
                        <a:t>Smith, Burton J.</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1990</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dirty="0">
                          <a:ln>
                            <a:noFill/>
                          </a:ln>
                          <a:solidFill>
                            <a:srgbClr val="005499"/>
                          </a:solidFill>
                          <a:effectLst/>
                          <a:latin typeface="Times New Roman" pitchFamily="18" charset="0"/>
                          <a:ea typeface="宋体" pitchFamily="2" charset="-122"/>
                          <a:hlinkClick r:id="rId22"/>
                        </a:rPr>
                        <a:t>Batcher, Kenneth E.</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1989</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1" i="0" u="none" strike="noStrike" cap="none" normalizeH="0" baseline="0" dirty="0">
                          <a:ln>
                            <a:noFill/>
                          </a:ln>
                          <a:solidFill>
                            <a:srgbClr val="005499"/>
                          </a:solidFill>
                          <a:effectLst/>
                          <a:latin typeface="Times New Roman" pitchFamily="18" charset="0"/>
                          <a:ea typeface="宋体" pitchFamily="2" charset="-122"/>
                          <a:hlinkClick r:id="rId23"/>
                        </a:rPr>
                        <a:t>Cray, Seymour</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1988</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dirty="0">
                          <a:ln>
                            <a:noFill/>
                          </a:ln>
                          <a:solidFill>
                            <a:srgbClr val="005499"/>
                          </a:solidFill>
                          <a:effectLst/>
                          <a:latin typeface="Times New Roman" pitchFamily="18" charset="0"/>
                          <a:ea typeface="宋体" pitchFamily="2" charset="-122"/>
                          <a:hlinkClick r:id="rId24"/>
                        </a:rPr>
                        <a:t>Siewiorek, Daniel P.</a:t>
                      </a:r>
                      <a:endParaRPr kumimoji="1"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Pct val="80000"/>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1987</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1" i="0" u="none" strike="noStrike" cap="none" normalizeH="0" baseline="0" dirty="0">
                          <a:ln>
                            <a:noFill/>
                          </a:ln>
                          <a:solidFill>
                            <a:srgbClr val="005499"/>
                          </a:solidFill>
                          <a:effectLst/>
                          <a:latin typeface="Times New Roman" pitchFamily="18" charset="0"/>
                          <a:ea typeface="宋体" pitchFamily="2" charset="-122"/>
                          <a:hlinkClick r:id="rId25"/>
                        </a:rPr>
                        <a:t>Amdahl, Gene M.</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1986</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dirty="0">
                          <a:ln>
                            <a:noFill/>
                          </a:ln>
                          <a:solidFill>
                            <a:srgbClr val="005499"/>
                          </a:solidFill>
                          <a:effectLst/>
                          <a:latin typeface="Times New Roman" pitchFamily="18" charset="0"/>
                          <a:ea typeface="宋体" pitchFamily="2" charset="-122"/>
                          <a:hlinkClick r:id="rId26"/>
                        </a:rPr>
                        <a:t>Cragon, Harvey G</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1985</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dirty="0">
                          <a:ln>
                            <a:noFill/>
                          </a:ln>
                          <a:solidFill>
                            <a:srgbClr val="005499"/>
                          </a:solidFill>
                          <a:effectLst/>
                          <a:latin typeface="Times New Roman" pitchFamily="18" charset="0"/>
                          <a:ea typeface="宋体" pitchFamily="2" charset="-122"/>
                          <a:hlinkClick r:id="rId27"/>
                        </a:rPr>
                        <a:t>Cocke, John</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1984</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dirty="0">
                          <a:ln>
                            <a:noFill/>
                          </a:ln>
                          <a:solidFill>
                            <a:srgbClr val="005499"/>
                          </a:solidFill>
                          <a:effectLst/>
                          <a:latin typeface="Times New Roman" pitchFamily="18" charset="0"/>
                          <a:ea typeface="宋体" pitchFamily="2" charset="-122"/>
                          <a:hlinkClick r:id="rId28"/>
                        </a:rPr>
                        <a:t>Dennis, Jack B.</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1983</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dirty="0">
                          <a:ln>
                            <a:noFill/>
                          </a:ln>
                          <a:solidFill>
                            <a:srgbClr val="005499"/>
                          </a:solidFill>
                          <a:effectLst/>
                          <a:latin typeface="Times New Roman" pitchFamily="18" charset="0"/>
                          <a:ea typeface="宋体" pitchFamily="2" charset="-122"/>
                          <a:hlinkClick r:id="rId29"/>
                        </a:rPr>
                        <a:t>Kilburn, Tom</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1982</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dirty="0">
                          <a:ln>
                            <a:noFill/>
                          </a:ln>
                          <a:solidFill>
                            <a:srgbClr val="005499"/>
                          </a:solidFill>
                          <a:effectLst/>
                          <a:latin typeface="Times New Roman" pitchFamily="18" charset="0"/>
                          <a:ea typeface="宋体" pitchFamily="2" charset="-122"/>
                          <a:hlinkClick r:id="rId30"/>
                        </a:rPr>
                        <a:t>Bell, C. Gordon</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1981</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dirty="0">
                          <a:ln>
                            <a:noFill/>
                          </a:ln>
                          <a:solidFill>
                            <a:srgbClr val="005499"/>
                          </a:solidFill>
                          <a:effectLst/>
                          <a:latin typeface="Times New Roman" pitchFamily="18" charset="0"/>
                          <a:ea typeface="宋体" pitchFamily="2" charset="-122"/>
                          <a:hlinkClick r:id="rId31"/>
                        </a:rPr>
                        <a:t>Clark, Wesley A.</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1980</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dirty="0">
                          <a:ln>
                            <a:noFill/>
                          </a:ln>
                          <a:solidFill>
                            <a:srgbClr val="005499"/>
                          </a:solidFill>
                          <a:effectLst/>
                          <a:latin typeface="Times New Roman" pitchFamily="18" charset="0"/>
                          <a:ea typeface="宋体" pitchFamily="2" charset="-122"/>
                          <a:hlinkClick r:id="rId32"/>
                        </a:rPr>
                        <a:t>Wilkes, Maurice V.</a:t>
                      </a:r>
                      <a:br>
                        <a:rPr kumimoji="1" lang="en-US" altLang="zh-CN" sz="2000" b="0" i="0" u="none" strike="noStrike" cap="none" normalizeH="0" baseline="0" dirty="0">
                          <a:ln>
                            <a:noFill/>
                          </a:ln>
                          <a:solidFill>
                            <a:schemeClr val="tx1"/>
                          </a:solidFill>
                          <a:effectLst/>
                          <a:latin typeface="Times New Roman" pitchFamily="18" charset="0"/>
                          <a:ea typeface="宋体" pitchFamily="2" charset="-122"/>
                        </a:rPr>
                      </a:b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1979</a:t>
                      </a: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2000" b="0" i="0" u="none" strike="noStrike" cap="none" normalizeH="0" baseline="0" dirty="0">
                          <a:ln>
                            <a:noFill/>
                          </a:ln>
                          <a:solidFill>
                            <a:srgbClr val="005499"/>
                          </a:solidFill>
                          <a:effectLst/>
                          <a:latin typeface="Times New Roman" pitchFamily="18" charset="0"/>
                          <a:ea typeface="宋体" pitchFamily="2" charset="-122"/>
                          <a:hlinkClick r:id="rId33"/>
                        </a:rPr>
                        <a:t>Barton, Robert S.</a:t>
                      </a:r>
                      <a:endParaRPr kumimoji="1" lang="en-US" altLang="zh-CN" sz="2000" b="0" i="0" u="none" strike="noStrike" cap="none" normalizeH="0" baseline="0" dirty="0">
                        <a:ln>
                          <a:noFill/>
                        </a:ln>
                        <a:solidFill>
                          <a:srgbClr val="005499"/>
                        </a:solidFill>
                        <a:effectLst/>
                        <a:latin typeface="Times New Roman" pitchFamily="18" charset="0"/>
                        <a:ea typeface="宋体" pitchFamily="2" charset="-122"/>
                      </a:endParaRPr>
                    </a:p>
                    <a:p>
                      <a:pPr marL="0" marR="0" lvl="0" indent="0" algn="l" defTabSz="914400" rtl="0" eaLnBrk="0" fontAlgn="base" latinLnBrk="0" hangingPunct="0">
                        <a:lnSpc>
                          <a:spcPct val="100000"/>
                        </a:lnSpc>
                        <a:spcBef>
                          <a:spcPct val="0"/>
                        </a:spcBef>
                        <a:spcAft>
                          <a:spcPct val="0"/>
                        </a:spcAft>
                        <a:buClrTx/>
                        <a:buSzPct val="80000"/>
                        <a:buFontTx/>
                        <a:buNone/>
                        <a:tabLst/>
                      </a:pPr>
                      <a:endParaRPr kumimoji="1" lang="en-US" altLang="zh-CN" sz="2000" b="0" i="0" u="none" strike="noStrike" cap="none" normalizeH="0" baseline="0" dirty="0">
                        <a:ln>
                          <a:noFill/>
                        </a:ln>
                        <a:solidFill>
                          <a:srgbClr val="005499"/>
                        </a:solidFill>
                        <a:effectLst/>
                        <a:latin typeface="Times New Roman" pitchFamily="18" charset="0"/>
                        <a:ea typeface="宋体" pitchFamily="2" charset="-122"/>
                      </a:endParaRPr>
                    </a:p>
                  </a:txBody>
                  <a:tcPr marL="44436" marR="71415" marT="36501" marB="-36501"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422933"/>
                                        </p:tgtEl>
                                        <p:attrNameLst>
                                          <p:attrName>style.visibility</p:attrName>
                                        </p:attrNameLst>
                                      </p:cBhvr>
                                      <p:to>
                                        <p:strVal val="visible"/>
                                      </p:to>
                                    </p:set>
                                    <p:anim to="" calcmode="lin" valueType="num">
                                      <p:cBhvr>
                                        <p:cTn id="7" dur="1" fill="hold"/>
                                        <p:tgtEl>
                                          <p:spTgt spid="42293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r>
              <a:rPr lang="en-US" altLang="zh-CN"/>
              <a:t>Big Men in Architecture(1)</a:t>
            </a:r>
          </a:p>
        </p:txBody>
      </p:sp>
      <p:sp>
        <p:nvSpPr>
          <p:cNvPr id="398339" name="Rectangle 3"/>
          <p:cNvSpPr>
            <a:spLocks noGrp="1" noChangeArrowheads="1"/>
          </p:cNvSpPr>
          <p:nvPr>
            <p:ph idx="1"/>
          </p:nvPr>
        </p:nvSpPr>
        <p:spPr/>
        <p:txBody>
          <a:bodyPr/>
          <a:lstStyle/>
          <a:p>
            <a:r>
              <a:rPr lang="en-US" altLang="zh-CN" dirty="0"/>
              <a:t>2007Mateo Valero</a:t>
            </a:r>
          </a:p>
          <a:p>
            <a:pPr lvl="1"/>
            <a:r>
              <a:rPr lang="en-US" altLang="zh-CN" dirty="0">
                <a:hlinkClick r:id="rId2"/>
              </a:rPr>
              <a:t>http://personals.ac.upc.edu/mateo/</a:t>
            </a:r>
            <a:endParaRPr lang="en-US" altLang="zh-CN" dirty="0"/>
          </a:p>
          <a:p>
            <a:pPr lvl="1"/>
            <a:r>
              <a:rPr lang="en-US" altLang="zh-CN" dirty="0"/>
              <a:t>For important contributions to instruction level parallelism and superscalar processor design. </a:t>
            </a:r>
          </a:p>
        </p:txBody>
      </p:sp>
      <p:pic>
        <p:nvPicPr>
          <p:cNvPr id="398340" name="Picture 4" descr="ind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3257550"/>
            <a:ext cx="3502025" cy="360045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r>
              <a:rPr lang="en-US" altLang="zh-CN" dirty="0"/>
              <a:t>Big Men in Architecture(2)</a:t>
            </a:r>
          </a:p>
        </p:txBody>
      </p:sp>
      <p:sp>
        <p:nvSpPr>
          <p:cNvPr id="399363" name="Rectangle 3"/>
          <p:cNvSpPr>
            <a:spLocks noGrp="1" noChangeArrowheads="1"/>
          </p:cNvSpPr>
          <p:nvPr>
            <p:ph idx="1"/>
          </p:nvPr>
        </p:nvSpPr>
        <p:spPr>
          <a:xfrm>
            <a:off x="3200400" y="1600200"/>
            <a:ext cx="5334000" cy="4419600"/>
          </a:xfrm>
        </p:spPr>
        <p:txBody>
          <a:bodyPr/>
          <a:lstStyle/>
          <a:p>
            <a:r>
              <a:rPr lang="en-US" altLang="zh-CN" dirty="0"/>
              <a:t>2001 Hennessy, John</a:t>
            </a:r>
          </a:p>
          <a:p>
            <a:pPr lvl="1"/>
            <a:r>
              <a:rPr lang="en-US" altLang="zh-CN" dirty="0"/>
              <a:t>For being the founder and chief architect of the MIPS Computer Systems and contributing to the development of the landmark MIPS R2000 microprocessor. </a:t>
            </a:r>
          </a:p>
          <a:p>
            <a:endParaRPr lang="en-US" altLang="zh-CN" dirty="0"/>
          </a:p>
        </p:txBody>
      </p:sp>
      <p:pic>
        <p:nvPicPr>
          <p:cNvPr id="399364" name="Picture 4" descr="hennessyphoto2003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700213"/>
            <a:ext cx="2660650" cy="412432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a:t>Big Men in Architecture(3)</a:t>
            </a:r>
          </a:p>
        </p:txBody>
      </p:sp>
      <p:sp>
        <p:nvSpPr>
          <p:cNvPr id="400387" name="Rectangle 3"/>
          <p:cNvSpPr>
            <a:spLocks noGrp="1" noChangeArrowheads="1"/>
          </p:cNvSpPr>
          <p:nvPr>
            <p:ph idx="1"/>
          </p:nvPr>
        </p:nvSpPr>
        <p:spPr>
          <a:xfrm>
            <a:off x="447675" y="5373687"/>
            <a:ext cx="7924800" cy="4419600"/>
          </a:xfrm>
        </p:spPr>
        <p:txBody>
          <a:bodyPr/>
          <a:lstStyle/>
          <a:p>
            <a:r>
              <a:rPr lang="en-US" altLang="zh-CN" dirty="0"/>
              <a:t>1999 ACM Turing Award</a:t>
            </a:r>
          </a:p>
          <a:p>
            <a:pPr lvl="1"/>
            <a:r>
              <a:rPr lang="en-US" altLang="zh-CN" dirty="0"/>
              <a:t>landmark contributions to computer architecture, operating systems, and software engineering."</a:t>
            </a:r>
          </a:p>
        </p:txBody>
      </p:sp>
      <p:pic>
        <p:nvPicPr>
          <p:cNvPr id="400388" name="Picture 4" descr="Brooksp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484313"/>
            <a:ext cx="2922587" cy="3136900"/>
          </a:xfrm>
          <a:prstGeom prst="rect">
            <a:avLst/>
          </a:prstGeom>
          <a:noFill/>
          <a:extLst>
            <a:ext uri="{909E8E84-426E-40dd-AFC4-6F175D3DCCD1}">
              <a14:hiddenFill xmlns="" xmlns:a14="http://schemas.microsoft.com/office/drawing/2010/main">
                <a:solidFill>
                  <a:srgbClr val="FFFFFF"/>
                </a:solidFill>
              </a14:hiddenFill>
            </a:ext>
          </a:extLst>
        </p:spPr>
      </p:pic>
      <p:sp>
        <p:nvSpPr>
          <p:cNvPr id="400389" name="Text Box 5"/>
          <p:cNvSpPr txBox="1">
            <a:spLocks noChangeArrowheads="1"/>
          </p:cNvSpPr>
          <p:nvPr/>
        </p:nvSpPr>
        <p:spPr bwMode="auto">
          <a:xfrm>
            <a:off x="3924300" y="1268413"/>
            <a:ext cx="4248150" cy="4381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44436" tIns="36501" rIns="71415" bIns="-36501">
            <a:spAutoFit/>
          </a:bodyPr>
          <a:lstStyle/>
          <a:p>
            <a:pPr eaLnBrk="0" fontAlgn="ctr" hangingPunct="0"/>
            <a:r>
              <a:rPr lang="en-US" altLang="zh-CN" sz="2400" b="1" dirty="0">
                <a:solidFill>
                  <a:srgbClr val="0000FF"/>
                </a:solidFill>
              </a:rPr>
              <a:t>2004 </a:t>
            </a:r>
            <a:r>
              <a:rPr lang="en-US" altLang="zh-CN" sz="2400" b="1" dirty="0">
                <a:solidFill>
                  <a:srgbClr val="0000FF"/>
                </a:solidFill>
                <a:hlinkClick r:id="rId3"/>
              </a:rPr>
              <a:t>Eckert-Mauchly Award</a:t>
            </a:r>
            <a:r>
              <a:rPr kumimoji="1" lang="en-US" altLang="zh-CN" sz="2400" dirty="0">
                <a:latin typeface="Times New Roman" pitchFamily="18" charset="0"/>
              </a:rPr>
              <a:t> </a:t>
            </a:r>
            <a:endParaRPr kumimoji="1" lang="en-US" altLang="zh-CN" sz="2400" b="1" dirty="0">
              <a:latin typeface="Times New Roman" pitchFamily="18" charset="0"/>
            </a:endParaRPr>
          </a:p>
          <a:p>
            <a:pPr eaLnBrk="0" fontAlgn="ctr" hangingPunct="0"/>
            <a:r>
              <a:rPr kumimoji="1" lang="en-US" altLang="zh-CN" sz="2400" dirty="0">
                <a:latin typeface="Times New Roman" pitchFamily="18" charset="0"/>
              </a:rPr>
              <a:t>"For the definition of computer architecture and contributions to the concept of computer families and to the principles of instruction set design; for seminal contributions in instruction sequencing, including interrupt systems and execute instructions; and for contributions to the IBM 360 instruction set architecture."</a:t>
            </a:r>
            <a:br>
              <a:rPr kumimoji="1" lang="en-US" altLang="zh-CN" sz="2400" dirty="0">
                <a:latin typeface="Times New Roman" pitchFamily="18" charset="0"/>
              </a:rPr>
            </a:br>
            <a:endParaRPr kumimoji="1" lang="en-US" altLang="zh-CN" sz="2400" dirty="0">
              <a:latin typeface="Times New Roman" pitchFamily="18" charset="0"/>
            </a:endParaRPr>
          </a:p>
        </p:txBody>
      </p:sp>
      <p:sp>
        <p:nvSpPr>
          <p:cNvPr id="400390" name="Text Box 6"/>
          <p:cNvSpPr txBox="1">
            <a:spLocks noChangeArrowheads="1"/>
          </p:cNvSpPr>
          <p:nvPr/>
        </p:nvSpPr>
        <p:spPr bwMode="auto">
          <a:xfrm>
            <a:off x="323850" y="4581525"/>
            <a:ext cx="3554413" cy="609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44436" tIns="36501" rIns="71415" bIns="-36501">
            <a:spAutoFit/>
          </a:bodyPr>
          <a:lstStyle/>
          <a:p>
            <a:pPr algn="ctr" eaLnBrk="0" fontAlgn="ctr" hangingPunct="0"/>
            <a:r>
              <a:rPr kumimoji="1" lang="en-US" altLang="zh-CN" sz="2000" b="1">
                <a:solidFill>
                  <a:srgbClr val="FF3300"/>
                </a:solidFill>
                <a:latin typeface="Times New Roman" pitchFamily="18" charset="0"/>
              </a:rPr>
              <a:t>Frederick</a:t>
            </a:r>
            <a:r>
              <a:rPr kumimoji="1" lang="en-US" altLang="zh-CN" sz="2000" b="1">
                <a:solidFill>
                  <a:srgbClr val="FF3300"/>
                </a:solidFill>
                <a:latin typeface="宋体"/>
              </a:rPr>
              <a:t> </a:t>
            </a:r>
            <a:r>
              <a:rPr kumimoji="1" lang="en-US" altLang="zh-CN" sz="2000" b="1">
                <a:solidFill>
                  <a:srgbClr val="FF3300"/>
                </a:solidFill>
                <a:latin typeface="Times New Roman" pitchFamily="18" charset="0"/>
              </a:rPr>
              <a:t>P.</a:t>
            </a:r>
            <a:r>
              <a:rPr kumimoji="1" lang="en-US" altLang="zh-CN" sz="2000" b="1">
                <a:solidFill>
                  <a:srgbClr val="FF3300"/>
                </a:solidFill>
                <a:latin typeface="宋体"/>
              </a:rPr>
              <a:t> </a:t>
            </a:r>
            <a:r>
              <a:rPr kumimoji="1" lang="en-US" altLang="zh-CN" sz="2000" b="1">
                <a:solidFill>
                  <a:srgbClr val="FF3300"/>
                </a:solidFill>
                <a:latin typeface="Times New Roman" pitchFamily="18" charset="0"/>
              </a:rPr>
              <a:t>Brooks</a:t>
            </a:r>
          </a:p>
          <a:p>
            <a:pPr algn="ctr" eaLnBrk="0" fontAlgn="ctr" hangingPunct="0"/>
            <a:r>
              <a:rPr kumimoji="1" lang="en-US" altLang="zh-CN" sz="2000" b="1">
                <a:solidFill>
                  <a:srgbClr val="0000FF"/>
                </a:solidFill>
                <a:latin typeface="Times New Roman" pitchFamily="18" charset="0"/>
              </a:rPr>
              <a:t>http://www.cs.unc.edu/~brooks/</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r>
              <a:rPr lang="en-US" altLang="zh-CN"/>
              <a:t>Big Men in Architecture(4)</a:t>
            </a:r>
          </a:p>
        </p:txBody>
      </p:sp>
      <p:sp>
        <p:nvSpPr>
          <p:cNvPr id="401411" name="Rectangle 3"/>
          <p:cNvSpPr>
            <a:spLocks noGrp="1" noChangeArrowheads="1"/>
          </p:cNvSpPr>
          <p:nvPr>
            <p:ph idx="1"/>
          </p:nvPr>
        </p:nvSpPr>
        <p:spPr/>
        <p:txBody>
          <a:bodyPr/>
          <a:lstStyle/>
          <a:p>
            <a:r>
              <a:rPr lang="en-US" altLang="zh-CN"/>
              <a:t>1997 Robert Tomasulo </a:t>
            </a:r>
            <a:br>
              <a:rPr lang="en-US" altLang="zh-CN"/>
            </a:br>
            <a:r>
              <a:rPr lang="en-US" altLang="zh-CN"/>
              <a:t>For the ingenious Tomasulo's algorithm, which enabled out-of-order execution processors to be implemented.</a:t>
            </a:r>
          </a:p>
        </p:txBody>
      </p:sp>
      <p:sp>
        <p:nvSpPr>
          <p:cNvPr id="401413" name="Rectangle 5"/>
          <p:cNvSpPr>
            <a:spLocks noChangeArrowheads="1"/>
          </p:cNvSpPr>
          <p:nvPr/>
        </p:nvSpPr>
        <p:spPr bwMode="auto">
          <a:xfrm>
            <a:off x="828675" y="5229225"/>
            <a:ext cx="6767513"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pPr algn="r"/>
            <a:r>
              <a:rPr lang="en-US" altLang="zh-CN" dirty="0">
                <a:hlinkClick r:id="rId2"/>
              </a:rPr>
              <a:t>http://inst-tech.engin.umich.edu/media/index.php?sk=tomasulo</a:t>
            </a:r>
            <a:r>
              <a:rPr lang="en-US" altLang="zh-CN" dirty="0"/>
              <a:t> </a:t>
            </a:r>
          </a:p>
        </p:txBody>
      </p:sp>
      <p:sp>
        <p:nvSpPr>
          <p:cNvPr id="401414" name="Text Box 6"/>
          <p:cNvSpPr txBox="1">
            <a:spLocks noChangeArrowheads="1"/>
          </p:cNvSpPr>
          <p:nvPr/>
        </p:nvSpPr>
        <p:spPr bwMode="auto">
          <a:xfrm>
            <a:off x="900113" y="4292600"/>
            <a:ext cx="6624637" cy="9159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t>January 30 2008, </a:t>
            </a:r>
            <a:r>
              <a:rPr lang="en-US" altLang="zh-CN" dirty="0" err="1"/>
              <a:t>Tomasulo</a:t>
            </a:r>
            <a:r>
              <a:rPr lang="en-US" altLang="zh-CN" dirty="0"/>
              <a:t> spoke at the College of Engineering at the University of Michigan about his career and the history and development of out-of-order execution </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en-US" altLang="zh-CN"/>
              <a:t>Big Men in Architecture(5)</a:t>
            </a:r>
          </a:p>
        </p:txBody>
      </p:sp>
      <p:sp>
        <p:nvSpPr>
          <p:cNvPr id="402435" name="Rectangle 3"/>
          <p:cNvSpPr>
            <a:spLocks noGrp="1" noChangeArrowheads="1"/>
          </p:cNvSpPr>
          <p:nvPr>
            <p:ph idx="1"/>
          </p:nvPr>
        </p:nvSpPr>
        <p:spPr>
          <a:xfrm>
            <a:off x="609600" y="1600200"/>
            <a:ext cx="8077200" cy="4419600"/>
          </a:xfrm>
        </p:spPr>
        <p:txBody>
          <a:bodyPr/>
          <a:lstStyle/>
          <a:p>
            <a:r>
              <a:rPr lang="en-US" altLang="zh-CN" dirty="0"/>
              <a:t>1996  Yale </a:t>
            </a:r>
            <a:r>
              <a:rPr lang="en-US" altLang="zh-CN" dirty="0" err="1"/>
              <a:t>Patt</a:t>
            </a:r>
            <a:endParaRPr lang="en-US" altLang="zh-CN" dirty="0"/>
          </a:p>
          <a:p>
            <a:pPr lvl="1"/>
            <a:r>
              <a:rPr lang="en-US" altLang="zh-CN" dirty="0"/>
              <a:t>For important contributions to instruction level parallelism and superscalar processor design. </a:t>
            </a:r>
          </a:p>
        </p:txBody>
      </p:sp>
      <p:pic>
        <p:nvPicPr>
          <p:cNvPr id="402436" name="Picture 4" descr="DSCF3479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117" y="3151188"/>
            <a:ext cx="4391025" cy="370681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402436"/>
                                        </p:tgtEl>
                                        <p:attrNameLst>
                                          <p:attrName>style.visibility</p:attrName>
                                        </p:attrNameLst>
                                      </p:cBhvr>
                                      <p:to>
                                        <p:strVal val="visible"/>
                                      </p:to>
                                    </p:set>
                                    <p:anim to="" calcmode="lin" valueType="num">
                                      <p:cBhvr>
                                        <p:cTn id="7" dur="1" fill="hold"/>
                                        <p:tgtEl>
                                          <p:spTgt spid="40243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p:txBody>
          <a:bodyPr/>
          <a:lstStyle/>
          <a:p>
            <a:r>
              <a:rPr lang="en-US" altLang="zh-CN"/>
              <a:t>     Big Men in Architecture(6)</a:t>
            </a:r>
          </a:p>
        </p:txBody>
      </p:sp>
      <p:sp>
        <p:nvSpPr>
          <p:cNvPr id="403459" name="Rectangle 3"/>
          <p:cNvSpPr>
            <a:spLocks noGrp="1" noChangeArrowheads="1"/>
          </p:cNvSpPr>
          <p:nvPr>
            <p:ph idx="1"/>
          </p:nvPr>
        </p:nvSpPr>
        <p:spPr>
          <a:xfrm>
            <a:off x="609600" y="1600200"/>
            <a:ext cx="5762600" cy="4419600"/>
          </a:xfrm>
        </p:spPr>
        <p:txBody>
          <a:bodyPr/>
          <a:lstStyle/>
          <a:p>
            <a:r>
              <a:rPr lang="en-US" altLang="zh-CN" dirty="0"/>
              <a:t>1992 Michael J. Flynn </a:t>
            </a:r>
          </a:p>
          <a:p>
            <a:pPr lvl="1"/>
            <a:r>
              <a:rPr lang="en-US" altLang="zh-CN" dirty="0"/>
              <a:t>http://</a:t>
            </a:r>
            <a:r>
              <a:rPr lang="en-US" altLang="zh-CN" dirty="0" err="1"/>
              <a:t>www.cpe.calpoly.edu</a:t>
            </a:r>
            <a:r>
              <a:rPr lang="en-US" altLang="zh-CN" dirty="0"/>
              <a:t>/IAB/</a:t>
            </a:r>
            <a:r>
              <a:rPr lang="en-US" altLang="zh-CN" dirty="0" err="1"/>
              <a:t>flynn.html</a:t>
            </a:r>
            <a:endParaRPr lang="en-US" altLang="zh-CN" dirty="0"/>
          </a:p>
          <a:p>
            <a:pPr lvl="1"/>
            <a:r>
              <a:rPr lang="en-US" altLang="zh-CN" dirty="0"/>
              <a:t>For his important and seminal contributions to processor organization and classification, computer arithmetic and performance evaluation. </a:t>
            </a:r>
          </a:p>
        </p:txBody>
      </p:sp>
      <p:pic>
        <p:nvPicPr>
          <p:cNvPr id="403460" name="Picture 4" descr="flynn,micha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7637" y="1569967"/>
            <a:ext cx="2646363" cy="352742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p:txBody>
          <a:bodyPr/>
          <a:lstStyle/>
          <a:p>
            <a:r>
              <a:rPr lang="en-US" altLang="zh-CN"/>
              <a:t>     Big Men in Architecture(7)</a:t>
            </a:r>
          </a:p>
        </p:txBody>
      </p:sp>
      <p:sp>
        <p:nvSpPr>
          <p:cNvPr id="404483" name="Rectangle 3"/>
          <p:cNvSpPr>
            <a:spLocks noGrp="1" noChangeArrowheads="1"/>
          </p:cNvSpPr>
          <p:nvPr>
            <p:ph idx="1"/>
          </p:nvPr>
        </p:nvSpPr>
        <p:spPr>
          <a:xfrm>
            <a:off x="609600" y="1600200"/>
            <a:ext cx="4538464" cy="4419600"/>
          </a:xfrm>
        </p:spPr>
        <p:txBody>
          <a:bodyPr/>
          <a:lstStyle/>
          <a:p>
            <a:r>
              <a:rPr lang="en-US" altLang="zh-CN" dirty="0"/>
              <a:t>1989 </a:t>
            </a:r>
            <a:r>
              <a:rPr lang="en-US" altLang="zh-CN" dirty="0">
                <a:hlinkClick r:id="rId2"/>
              </a:rPr>
              <a:t>Cray, Seymour</a:t>
            </a:r>
            <a:endParaRPr lang="en-US" altLang="zh-CN" dirty="0"/>
          </a:p>
          <a:p>
            <a:r>
              <a:rPr lang="en-US" altLang="zh-CN" dirty="0"/>
              <a:t>For a career of achievements that have advanced supercomputing design. </a:t>
            </a:r>
          </a:p>
        </p:txBody>
      </p:sp>
      <p:pic>
        <p:nvPicPr>
          <p:cNvPr id="404484" name="Picture 4" descr="PORTRA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1481931"/>
            <a:ext cx="3244850" cy="4656137"/>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r>
              <a:rPr lang="en-US" altLang="zh-CN"/>
              <a:t>Big Men in Architecture(8)</a:t>
            </a:r>
          </a:p>
        </p:txBody>
      </p:sp>
      <p:sp>
        <p:nvSpPr>
          <p:cNvPr id="405507" name="Rectangle 3"/>
          <p:cNvSpPr>
            <a:spLocks noGrp="1" noChangeArrowheads="1"/>
          </p:cNvSpPr>
          <p:nvPr>
            <p:ph idx="1"/>
          </p:nvPr>
        </p:nvSpPr>
        <p:spPr/>
        <p:txBody>
          <a:bodyPr/>
          <a:lstStyle/>
          <a:p>
            <a:r>
              <a:rPr lang="en-US" altLang="zh-CN" dirty="0"/>
              <a:t>1987 </a:t>
            </a:r>
            <a:r>
              <a:rPr lang="en-US" altLang="zh-CN" dirty="0">
                <a:hlinkClick r:id="rId2"/>
              </a:rPr>
              <a:t>Amdahl, Gene M.</a:t>
            </a:r>
            <a:endParaRPr lang="en-US" altLang="zh-CN" dirty="0"/>
          </a:p>
          <a:p>
            <a:pPr lvl="1"/>
            <a:r>
              <a:rPr lang="en-US" altLang="zh-CN" dirty="0"/>
              <a:t>For outstanding innovations in computer architecture, including pipelining, instruction look-ahead, and cache memory.</a:t>
            </a:r>
          </a:p>
        </p:txBody>
      </p:sp>
      <p:pic>
        <p:nvPicPr>
          <p:cNvPr id="405508" name="Picture 4" descr="Amd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32" y="-94456"/>
            <a:ext cx="4978400" cy="6913563"/>
          </a:xfrm>
          <a:prstGeom prst="rect">
            <a:avLst/>
          </a:prstGeom>
          <a:noFill/>
          <a:extLst>
            <a:ext uri="{909E8E84-426E-40dd-AFC4-6F175D3DCCD1}">
              <a14:hiddenFill xmlns="" xmlns:a14="http://schemas.microsoft.com/office/drawing/2010/main">
                <a:solidFill>
                  <a:srgbClr val="FFFFFF"/>
                </a:solidFill>
              </a14:hiddenFill>
            </a:ext>
          </a:extLst>
        </p:spPr>
      </p:pic>
      <p:pic>
        <p:nvPicPr>
          <p:cNvPr id="405509" name="Picture 5" descr="IBM-compatible_mainfr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7526" y="1412876"/>
            <a:ext cx="3403600" cy="3960812"/>
          </a:xfrm>
          <a:prstGeom prst="rect">
            <a:avLst/>
          </a:prstGeom>
          <a:noFill/>
          <a:extLst>
            <a:ext uri="{909E8E84-426E-40dd-AFC4-6F175D3DCCD1}">
              <a14:hiddenFill xmlns="" xmlns:a14="http://schemas.microsoft.com/office/drawing/2010/main">
                <a:solidFill>
                  <a:srgbClr val="FFFFFF"/>
                </a:solidFill>
              </a14:hiddenFill>
            </a:ext>
          </a:extLst>
        </p:spPr>
      </p:pic>
      <p:sp>
        <p:nvSpPr>
          <p:cNvPr id="405510" name="Rectangle 6"/>
          <p:cNvSpPr>
            <a:spLocks noChangeArrowheads="1"/>
          </p:cNvSpPr>
          <p:nvPr/>
        </p:nvSpPr>
        <p:spPr bwMode="auto">
          <a:xfrm>
            <a:off x="0" y="5300663"/>
            <a:ext cx="4932363" cy="155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44436" tIns="36501" rIns="71415" bIns="-36501" anchor="ctr">
            <a:spAutoFit/>
          </a:bodyPr>
          <a:lstStyle/>
          <a:p>
            <a:endParaRPr lang="zh-CN" altLang="en-US"/>
          </a:p>
        </p:txBody>
      </p:sp>
      <p:grpSp>
        <p:nvGrpSpPr>
          <p:cNvPr id="405511" name="Group 7"/>
          <p:cNvGrpSpPr>
            <a:grpSpLocks/>
          </p:cNvGrpSpPr>
          <p:nvPr/>
        </p:nvGrpSpPr>
        <p:grpSpPr bwMode="auto">
          <a:xfrm>
            <a:off x="0" y="5334000"/>
            <a:ext cx="5003800" cy="1524000"/>
            <a:chOff x="3107" y="3360"/>
            <a:chExt cx="3152" cy="960"/>
          </a:xfrm>
        </p:grpSpPr>
        <p:sp>
          <p:nvSpPr>
            <p:cNvPr id="405512" name="Rectangle 8"/>
            <p:cNvSpPr>
              <a:spLocks noChangeArrowheads="1"/>
            </p:cNvSpPr>
            <p:nvPr/>
          </p:nvSpPr>
          <p:spPr bwMode="auto">
            <a:xfrm>
              <a:off x="3107" y="3385"/>
              <a:ext cx="3107" cy="935"/>
            </a:xfrm>
            <a:prstGeom prst="rect">
              <a:avLst/>
            </a:prstGeom>
            <a:solidFill>
              <a:srgbClr val="FFFFFF"/>
            </a:solidFill>
            <a:ln w="9525">
              <a:solidFill>
                <a:srgbClr val="000000"/>
              </a:solidFill>
              <a:miter lim="800000"/>
              <a:headEnd/>
              <a:tailEnd/>
            </a:ln>
          </p:spPr>
          <p:txBody>
            <a:bodyPr/>
            <a:lstStyle/>
            <a:p>
              <a:endParaRPr lang="zh-CN" altLang="en-US"/>
            </a:p>
          </p:txBody>
        </p:sp>
        <p:sp>
          <p:nvSpPr>
            <p:cNvPr id="405513" name="Text Box 9"/>
            <p:cNvSpPr txBox="1">
              <a:spLocks noChangeArrowheads="1"/>
            </p:cNvSpPr>
            <p:nvPr/>
          </p:nvSpPr>
          <p:spPr bwMode="auto">
            <a:xfrm>
              <a:off x="3198" y="3360"/>
              <a:ext cx="3061" cy="9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44436" tIns="36501" rIns="71415" bIns="-36501">
              <a:spAutoFit/>
            </a:bodyPr>
            <a:lstStyle/>
            <a:p>
              <a:pPr eaLnBrk="0" fontAlgn="ctr" hangingPunct="0"/>
              <a:r>
                <a:rPr kumimoji="1" lang="en-US" altLang="zh-CN" sz="2000" b="1">
                  <a:solidFill>
                    <a:srgbClr val="FF3300"/>
                  </a:solidFill>
                  <a:latin typeface="Times New Roman" pitchFamily="18" charset="0"/>
                </a:rPr>
                <a:t>In 1975, Dr. Amdahl stands beside the Wisconsin Integrally Synchronized Computer (WISC), which he designed in 1950. It was built in 1952. </a:t>
              </a:r>
              <a:r>
                <a:rPr kumimoji="1" lang="en-US" altLang="zh-CN" sz="2000" b="1" i="1">
                  <a:solidFill>
                    <a:srgbClr val="FF3300"/>
                  </a:solidFill>
                  <a:latin typeface="Times New Roman" pitchFamily="18" charset="0"/>
                </a:rPr>
                <a:t>(Image courtesy of Dr. Gene M. Amdahl.)</a:t>
              </a:r>
            </a:p>
          </p:txBody>
        </p:sp>
      </p:grpSp>
      <p:sp>
        <p:nvSpPr>
          <p:cNvPr id="405514" name="Rectangle 10"/>
          <p:cNvSpPr>
            <a:spLocks noChangeArrowheads="1"/>
          </p:cNvSpPr>
          <p:nvPr/>
        </p:nvSpPr>
        <p:spPr bwMode="auto">
          <a:xfrm>
            <a:off x="0" y="5229225"/>
            <a:ext cx="4932363" cy="1628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44436" tIns="36501" rIns="71415" bIns="-36501" anchor="ctr">
            <a:spAutoFit/>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05507">
                                            <p:txEl>
                                              <p:pRg st="0" end="0"/>
                                            </p:txEl>
                                          </p:spTgt>
                                        </p:tgtEl>
                                        <p:attrNameLst>
                                          <p:attrName>style.visibility</p:attrName>
                                        </p:attrNameLst>
                                      </p:cBhvr>
                                      <p:to>
                                        <p:strVal val="visible"/>
                                      </p:to>
                                    </p:set>
                                    <p:anim to="" calcmode="lin" valueType="num">
                                      <p:cBhvr>
                                        <p:cTn id="7" dur="1" fill="hold"/>
                                        <p:tgtEl>
                                          <p:spTgt spid="405507">
                                            <p:txEl>
                                              <p:pRg st="0" end="0"/>
                                            </p:txEl>
                                          </p:spTgt>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405507">
                                            <p:txEl>
                                              <p:pRg st="1" end="1"/>
                                            </p:txEl>
                                          </p:spTgt>
                                        </p:tgtEl>
                                        <p:attrNameLst>
                                          <p:attrName>style.visibility</p:attrName>
                                        </p:attrNameLst>
                                      </p:cBhvr>
                                      <p:to>
                                        <p:strVal val="visible"/>
                                      </p:to>
                                    </p:set>
                                    <p:anim to="" calcmode="lin" valueType="num">
                                      <p:cBhvr>
                                        <p:cTn id="10" dur="1" fill="hold"/>
                                        <p:tgtEl>
                                          <p:spTgt spid="405507">
                                            <p:txEl>
                                              <p:pRg st="1" end="1"/>
                                            </p:txEl>
                                          </p:spTgt>
                                        </p:tgtEl>
                                        <p:attrNameLst>
                                          <p:attrName/>
                                        </p:attrNameLst>
                                      </p:cBhvr>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4" presetClass="entr" presetSubtype="0" fill="hold" nodeType="clickEffect">
                                  <p:stCondLst>
                                    <p:cond delay="0"/>
                                  </p:stCondLst>
                                  <p:childTnLst>
                                    <p:set>
                                      <p:cBhvr>
                                        <p:cTn id="14" dur="1" fill="hold">
                                          <p:stCondLst>
                                            <p:cond delay="0"/>
                                          </p:stCondLst>
                                        </p:cTn>
                                        <p:tgtEl>
                                          <p:spTgt spid="405508"/>
                                        </p:tgtEl>
                                        <p:attrNameLst>
                                          <p:attrName>style.visibility</p:attrName>
                                        </p:attrNameLst>
                                      </p:cBhvr>
                                      <p:to>
                                        <p:strVal val="visible"/>
                                      </p:to>
                                    </p:set>
                                    <p:anim to="" calcmode="lin" valueType="num">
                                      <p:cBhvr>
                                        <p:cTn id="15" dur="1" fill="hold"/>
                                        <p:tgtEl>
                                          <p:spTgt spid="405508"/>
                                        </p:tgtEl>
                                        <p:attrNameLst>
                                          <p:attrName/>
                                        </p:attrNameLst>
                                      </p:cBhvr>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4" presetClass="entr" presetSubtype="0" fill="hold" nodeType="clickEffect">
                                  <p:stCondLst>
                                    <p:cond delay="0"/>
                                  </p:stCondLst>
                                  <p:childTnLst>
                                    <p:set>
                                      <p:cBhvr>
                                        <p:cTn id="19" dur="1" fill="hold">
                                          <p:stCondLst>
                                            <p:cond delay="0"/>
                                          </p:stCondLst>
                                        </p:cTn>
                                        <p:tgtEl>
                                          <p:spTgt spid="405511"/>
                                        </p:tgtEl>
                                        <p:attrNameLst>
                                          <p:attrName>style.visibility</p:attrName>
                                        </p:attrNameLst>
                                      </p:cBhvr>
                                      <p:to>
                                        <p:strVal val="visible"/>
                                      </p:to>
                                    </p:set>
                                    <p:anim to="" calcmode="lin" valueType="num">
                                      <p:cBhvr>
                                        <p:cTn id="20" dur="1" fill="hold"/>
                                        <p:tgtEl>
                                          <p:spTgt spid="405511"/>
                                        </p:tgtEl>
                                        <p:attrNameLst>
                                          <p:attrName/>
                                        </p:attrNameLst>
                                      </p:cBhvr>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4" presetClass="entr" presetSubtype="0" fill="hold" nodeType="clickEffect">
                                  <p:stCondLst>
                                    <p:cond delay="0"/>
                                  </p:stCondLst>
                                  <p:childTnLst>
                                    <p:set>
                                      <p:cBhvr>
                                        <p:cTn id="24" dur="1" fill="hold">
                                          <p:stCondLst>
                                            <p:cond delay="0"/>
                                          </p:stCondLst>
                                        </p:cTn>
                                        <p:tgtEl>
                                          <p:spTgt spid="405509"/>
                                        </p:tgtEl>
                                        <p:attrNameLst>
                                          <p:attrName>style.visibility</p:attrName>
                                        </p:attrNameLst>
                                      </p:cBhvr>
                                      <p:to>
                                        <p:strVal val="visible"/>
                                      </p:to>
                                    </p:set>
                                    <p:anim to="" calcmode="lin" valueType="num">
                                      <p:cBhvr>
                                        <p:cTn id="25" dur="1" fill="hold"/>
                                        <p:tgtEl>
                                          <p:spTgt spid="40550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zh-CN" altLang="en-US"/>
              <a:t>课程现状</a:t>
            </a:r>
          </a:p>
        </p:txBody>
      </p:sp>
      <p:sp>
        <p:nvSpPr>
          <p:cNvPr id="266243" name="Rectangle 3"/>
          <p:cNvSpPr>
            <a:spLocks noGrp="1" noChangeArrowheads="1"/>
          </p:cNvSpPr>
          <p:nvPr>
            <p:ph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pPr marL="285750" indent="-285750"/>
            <a:r>
              <a:rPr lang="zh-CN" altLang="en-US" sz="2800" dirty="0"/>
              <a:t>课程性质</a:t>
            </a:r>
          </a:p>
          <a:p>
            <a:pPr marL="685800" lvl="1" indent="-228600"/>
            <a:r>
              <a:rPr lang="zh-CN" altLang="en-US" sz="2400" dirty="0"/>
              <a:t>本科</a:t>
            </a:r>
            <a:r>
              <a:rPr lang="en-US" altLang="zh-CN" sz="2400" dirty="0"/>
              <a:t>/</a:t>
            </a:r>
            <a:r>
              <a:rPr lang="zh-CN" altLang="en-US" sz="2400" dirty="0"/>
              <a:t>硕士</a:t>
            </a:r>
            <a:r>
              <a:rPr lang="en-US" altLang="zh-CN" sz="2400" dirty="0"/>
              <a:t>/</a:t>
            </a:r>
            <a:r>
              <a:rPr lang="zh-CN" altLang="en-US" sz="2400" dirty="0"/>
              <a:t>博士</a:t>
            </a:r>
          </a:p>
          <a:p>
            <a:pPr marL="285750" indent="-285750"/>
            <a:r>
              <a:rPr lang="zh-CN" altLang="en-US" sz="2800" dirty="0"/>
              <a:t>课程衔接</a:t>
            </a:r>
          </a:p>
          <a:p>
            <a:pPr marL="685800" lvl="1" indent="-228600"/>
            <a:r>
              <a:rPr lang="zh-CN" altLang="en-US" sz="2400" dirty="0"/>
              <a:t>本科体系</a:t>
            </a:r>
            <a:r>
              <a:rPr lang="en-US" altLang="zh-CN" sz="2400" dirty="0"/>
              <a:t>/</a:t>
            </a:r>
            <a:r>
              <a:rPr lang="zh-CN" altLang="en-US" sz="2400" dirty="0"/>
              <a:t>相关课程</a:t>
            </a:r>
          </a:p>
          <a:p>
            <a:pPr marL="285750" indent="-285750"/>
            <a:r>
              <a:rPr lang="zh-CN" altLang="en-US" sz="2800" dirty="0"/>
              <a:t>课程目的</a:t>
            </a:r>
          </a:p>
          <a:p>
            <a:pPr marL="685800" lvl="1" indent="-228600"/>
            <a:r>
              <a:rPr lang="zh-CN" altLang="en-US" sz="2400" dirty="0"/>
              <a:t>掌握计算机系统的设计思想、设计原理、设计技术。能够分析、设计计算机的相关功能部件及处理器，掌握现代计算机处理器中流水线技术、指令级并行性开发技术、多处理器计算机设计技术。 </a:t>
            </a:r>
            <a:endParaRPr lang="en-US" altLang="zh-CN" sz="2400" dirty="0"/>
          </a:p>
          <a:p>
            <a:pPr marL="685800" lvl="1" indent="-228600"/>
            <a:r>
              <a:rPr lang="zh-CN" altLang="en-US" dirty="0"/>
              <a:t>了解当前体系架构的最新进展和研究现状。</a:t>
            </a:r>
            <a:endParaRPr lang="zh-CN" altLang="en-US" sz="2400"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r>
              <a:rPr lang="en-US" altLang="zh-CN"/>
              <a:t>David A. Patterson </a:t>
            </a:r>
            <a:br>
              <a:rPr lang="en-US" altLang="zh-CN"/>
            </a:br>
            <a:r>
              <a:rPr lang="zh-CN" altLang="en-US"/>
              <a:t>（</a:t>
            </a:r>
            <a:r>
              <a:rPr lang="en-US" altLang="zh-CN"/>
              <a:t>UC Berkeley</a:t>
            </a:r>
            <a:r>
              <a:rPr lang="zh-CN" altLang="en-US"/>
              <a:t>）</a:t>
            </a:r>
          </a:p>
        </p:txBody>
      </p:sp>
      <p:sp>
        <p:nvSpPr>
          <p:cNvPr id="414723" name="Rectangle 3"/>
          <p:cNvSpPr>
            <a:spLocks noGrp="1" noChangeArrowheads="1"/>
          </p:cNvSpPr>
          <p:nvPr>
            <p:ph sz="half" idx="1"/>
          </p:nvPr>
        </p:nvSpPr>
        <p:spPr>
          <a:xfrm>
            <a:off x="95875" y="986774"/>
            <a:ext cx="8077200" cy="4419600"/>
          </a:xfrm>
        </p:spPr>
        <p:txBody>
          <a:bodyPr/>
          <a:lstStyle/>
          <a:p>
            <a:r>
              <a:rPr lang="en-US" altLang="zh-CN" dirty="0"/>
              <a:t>He led the design and implementation of RISC I (the foundation of the </a:t>
            </a:r>
            <a:r>
              <a:rPr lang="en-US" altLang="zh-CN" dirty="0">
                <a:hlinkClick r:id="rId2"/>
              </a:rPr>
              <a:t>SPARC</a:t>
            </a:r>
            <a:r>
              <a:rPr lang="en-US" altLang="zh-CN" dirty="0"/>
              <a:t> architecture ) </a:t>
            </a:r>
          </a:p>
          <a:p>
            <a:r>
              <a:rPr lang="en-US" altLang="zh-CN" dirty="0"/>
              <a:t>Leader of RAID</a:t>
            </a:r>
          </a:p>
          <a:p>
            <a:r>
              <a:rPr lang="en-US" altLang="zh-CN" dirty="0"/>
              <a:t>involved in the Network of Workstations (NOW) project </a:t>
            </a:r>
          </a:p>
          <a:p>
            <a:r>
              <a:rPr lang="en-US" altLang="zh-CN" dirty="0"/>
              <a:t>Research Accelerator for Multiple Processors (RAMP) </a:t>
            </a:r>
          </a:p>
        </p:txBody>
      </p:sp>
      <p:pic>
        <p:nvPicPr>
          <p:cNvPr id="414725" name="Picture 5" descr="pattersonphoto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5956" y="4149080"/>
            <a:ext cx="3155882" cy="2612733"/>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4333613-5F1F-D343-82AF-4EE065ED39B0}"/>
              </a:ext>
            </a:extLst>
          </p:cNvPr>
          <p:cNvSpPr>
            <a:spLocks noGrp="1"/>
          </p:cNvSpPr>
          <p:nvPr>
            <p:ph type="title"/>
          </p:nvPr>
        </p:nvSpPr>
        <p:spPr/>
        <p:txBody>
          <a:bodyPr/>
          <a:lstStyle/>
          <a:p>
            <a:endParaRPr kumimoji="1" lang="zh-CN" altLang="en-US"/>
          </a:p>
        </p:txBody>
      </p:sp>
      <p:sp>
        <p:nvSpPr>
          <p:cNvPr id="7" name="内容占位符 6">
            <a:extLst>
              <a:ext uri="{FF2B5EF4-FFF2-40B4-BE49-F238E27FC236}">
                <a16:creationId xmlns:a16="http://schemas.microsoft.com/office/drawing/2014/main" id="{96E50E59-2B70-D044-B8FB-B239536881CB}"/>
              </a:ext>
            </a:extLst>
          </p:cNvPr>
          <p:cNvSpPr>
            <a:spLocks noGrp="1"/>
          </p:cNvSpPr>
          <p:nvPr>
            <p:ph sz="half" idx="1"/>
          </p:nvPr>
        </p:nvSpPr>
        <p:spPr/>
        <p:txBody>
          <a:bodyPr/>
          <a:lstStyle/>
          <a:p>
            <a:endParaRPr kumimoji="1" lang="zh-CN" altLang="en-US"/>
          </a:p>
        </p:txBody>
      </p:sp>
      <p:sp>
        <p:nvSpPr>
          <p:cNvPr id="8" name="内容占位符 7">
            <a:extLst>
              <a:ext uri="{FF2B5EF4-FFF2-40B4-BE49-F238E27FC236}">
                <a16:creationId xmlns:a16="http://schemas.microsoft.com/office/drawing/2014/main" id="{7DD96729-57B5-DD49-B823-27FD283CFBFD}"/>
              </a:ext>
            </a:extLst>
          </p:cNvPr>
          <p:cNvSpPr>
            <a:spLocks noGrp="1"/>
          </p:cNvSpPr>
          <p:nvPr>
            <p:ph sz="half" idx="2"/>
          </p:nvPr>
        </p:nvSpPr>
        <p:spPr/>
        <p:txBody>
          <a:bodyPr/>
          <a:lstStyle/>
          <a:p>
            <a:endParaRPr kumimoji="1" lang="zh-CN" altLang="en-US"/>
          </a:p>
        </p:txBody>
      </p:sp>
      <p:pic>
        <p:nvPicPr>
          <p:cNvPr id="6" name="图片 5" descr="Standford－David办公室.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5699" y="1172749"/>
            <a:ext cx="6768752" cy="4512502"/>
          </a:xfrm>
          <a:prstGeom prst="rect">
            <a:avLst/>
          </a:prstGeom>
        </p:spPr>
      </p:pic>
    </p:spTree>
    <p:extLst>
      <p:ext uri="{BB962C8B-B14F-4D97-AF65-F5344CB8AC3E}">
        <p14:creationId xmlns:p14="http://schemas.microsoft.com/office/powerpoint/2010/main" val="2636437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altLang="zh-CN"/>
              <a:t>A. M. Turing Award-2009</a:t>
            </a:r>
          </a:p>
        </p:txBody>
      </p:sp>
      <p:sp>
        <p:nvSpPr>
          <p:cNvPr id="429059" name="Rectangle 3"/>
          <p:cNvSpPr>
            <a:spLocks noGrp="1" noChangeArrowheads="1"/>
          </p:cNvSpPr>
          <p:nvPr>
            <p:ph idx="1"/>
          </p:nvPr>
        </p:nvSpPr>
        <p:spPr>
          <a:xfrm>
            <a:off x="179512" y="980728"/>
            <a:ext cx="5688632" cy="5267672"/>
          </a:xfrm>
        </p:spPr>
        <p:txBody>
          <a:bodyPr/>
          <a:lstStyle/>
          <a:p>
            <a:r>
              <a:rPr lang="en-US" altLang="zh-CN" dirty="0"/>
              <a:t>Charles P Thacker    </a:t>
            </a:r>
          </a:p>
          <a:p>
            <a:pPr lvl="1"/>
            <a:r>
              <a:rPr lang="en-US" altLang="zh-CN" dirty="0"/>
              <a:t>For the pioneering design and realization of the first modern personal computer -- the Alto at Xerox PARC -- and seminal inventions and contributions to local area networks (including the Ethernet), multiprocessor workstations, snooping cache coherence protocols, and tablet personal computers.</a:t>
            </a:r>
          </a:p>
        </p:txBody>
      </p:sp>
      <p:pic>
        <p:nvPicPr>
          <p:cNvPr id="429060" name="Picture 4" descr="13361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2572665"/>
            <a:ext cx="2943225" cy="3455987"/>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r>
              <a:rPr lang="en-US" altLang="zh-CN"/>
              <a:t>A. M. Turing Award-2008</a:t>
            </a:r>
          </a:p>
        </p:txBody>
      </p:sp>
      <p:sp>
        <p:nvSpPr>
          <p:cNvPr id="430083" name="Rectangle 3"/>
          <p:cNvSpPr>
            <a:spLocks noGrp="1" noChangeArrowheads="1"/>
          </p:cNvSpPr>
          <p:nvPr>
            <p:ph idx="1"/>
          </p:nvPr>
        </p:nvSpPr>
        <p:spPr>
          <a:xfrm>
            <a:off x="609600" y="1600200"/>
            <a:ext cx="5690592" cy="4419600"/>
          </a:xfrm>
        </p:spPr>
        <p:txBody>
          <a:bodyPr/>
          <a:lstStyle/>
          <a:p>
            <a:r>
              <a:rPr lang="en-US" altLang="zh-CN" dirty="0" err="1"/>
              <a:t>Liskov</a:t>
            </a:r>
            <a:r>
              <a:rPr lang="en-US" altLang="zh-CN" dirty="0"/>
              <a:t>, Barbara   </a:t>
            </a:r>
          </a:p>
          <a:p>
            <a:pPr lvl="1"/>
            <a:r>
              <a:rPr lang="en-US" altLang="zh-CN" dirty="0"/>
              <a:t>For contributions to practical and theoretical foundations of programming language and system design, especially related to data abstraction, fault tolerance, and distributed computing. </a:t>
            </a:r>
          </a:p>
        </p:txBody>
      </p:sp>
      <p:pic>
        <p:nvPicPr>
          <p:cNvPr id="430084" name="Picture 4" descr="resiz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993" y="2045494"/>
            <a:ext cx="2640013" cy="352901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r>
              <a:rPr lang="en-US" altLang="zh-CN" dirty="0"/>
              <a:t>A. M. Turing Award-2007</a:t>
            </a:r>
          </a:p>
        </p:txBody>
      </p:sp>
      <p:sp>
        <p:nvSpPr>
          <p:cNvPr id="431107" name="Rectangle 3"/>
          <p:cNvSpPr>
            <a:spLocks noGrp="1" noChangeArrowheads="1"/>
          </p:cNvSpPr>
          <p:nvPr>
            <p:ph idx="1"/>
          </p:nvPr>
        </p:nvSpPr>
        <p:spPr/>
        <p:txBody>
          <a:bodyPr/>
          <a:lstStyle/>
          <a:p>
            <a:r>
              <a:rPr lang="en-US" altLang="zh-CN" dirty="0"/>
              <a:t>Clarke, Edmund M  </a:t>
            </a:r>
          </a:p>
          <a:p>
            <a:pPr lvl="1"/>
            <a:r>
              <a:rPr lang="en-US" altLang="zh-CN" dirty="0"/>
              <a:t>For his role in developing Model-Checking into a highly effective verification technology, widely adopted in the hardware and software industries.</a:t>
            </a:r>
          </a:p>
        </p:txBody>
      </p:sp>
      <p:pic>
        <p:nvPicPr>
          <p:cNvPr id="431108" name="Picture 4" descr="11679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7610" y="3350778"/>
            <a:ext cx="2759075" cy="338455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r>
              <a:rPr lang="en-US" altLang="zh-CN"/>
              <a:t>A. M. Turing Award-2007</a:t>
            </a:r>
          </a:p>
        </p:txBody>
      </p:sp>
      <p:sp>
        <p:nvSpPr>
          <p:cNvPr id="432131" name="Rectangle 3"/>
          <p:cNvSpPr>
            <a:spLocks noGrp="1" noChangeArrowheads="1"/>
          </p:cNvSpPr>
          <p:nvPr>
            <p:ph idx="1"/>
          </p:nvPr>
        </p:nvSpPr>
        <p:spPr/>
        <p:txBody>
          <a:bodyPr/>
          <a:lstStyle/>
          <a:p>
            <a:r>
              <a:rPr lang="en-US" altLang="zh-CN" dirty="0"/>
              <a:t>Emerson, E Allen</a:t>
            </a:r>
          </a:p>
          <a:p>
            <a:pPr lvl="1"/>
            <a:r>
              <a:rPr lang="en-US" altLang="zh-CN" dirty="0"/>
              <a:t>For his role in developing Model-Checking into a highly effective verification technology, widely adopted in the hardware and software industries.  </a:t>
            </a:r>
          </a:p>
          <a:p>
            <a:endParaRPr lang="en-US" altLang="zh-CN" dirty="0"/>
          </a:p>
        </p:txBody>
      </p:sp>
      <p:pic>
        <p:nvPicPr>
          <p:cNvPr id="432132" name="Picture 4" descr="16714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3075" y="3325139"/>
            <a:ext cx="2981325" cy="3313113"/>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p:txBody>
          <a:bodyPr/>
          <a:lstStyle/>
          <a:p>
            <a:r>
              <a:rPr lang="en-US" altLang="zh-CN"/>
              <a:t>A. M. Turing Award-2007</a:t>
            </a:r>
          </a:p>
        </p:txBody>
      </p:sp>
      <p:sp>
        <p:nvSpPr>
          <p:cNvPr id="433155" name="Rectangle 3"/>
          <p:cNvSpPr>
            <a:spLocks noGrp="1" noChangeArrowheads="1"/>
          </p:cNvSpPr>
          <p:nvPr>
            <p:ph idx="1"/>
          </p:nvPr>
        </p:nvSpPr>
        <p:spPr/>
        <p:txBody>
          <a:bodyPr/>
          <a:lstStyle/>
          <a:p>
            <a:r>
              <a:rPr lang="en-US" altLang="zh-CN" dirty="0" err="1"/>
              <a:t>Sifakis</a:t>
            </a:r>
            <a:r>
              <a:rPr lang="en-US" altLang="zh-CN" dirty="0"/>
              <a:t>, Joseph</a:t>
            </a:r>
          </a:p>
          <a:p>
            <a:pPr lvl="1"/>
            <a:r>
              <a:rPr lang="en-US" altLang="zh-CN" dirty="0"/>
              <a:t>For his role in developing Model-Checking into a highly effective verification technology, widely adopted in the hardware and software industries. </a:t>
            </a:r>
          </a:p>
          <a:p>
            <a:endParaRPr lang="en-US" altLang="zh-CN" dirty="0"/>
          </a:p>
        </p:txBody>
      </p:sp>
      <p:pic>
        <p:nvPicPr>
          <p:cNvPr id="433156" name="Picture 4" descr="17010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0956" y="3460750"/>
            <a:ext cx="2478088" cy="316865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a:xfrm>
            <a:off x="609600" y="260648"/>
            <a:ext cx="6897688" cy="793750"/>
          </a:xfrm>
        </p:spPr>
        <p:txBody>
          <a:bodyPr/>
          <a:lstStyle/>
          <a:p>
            <a:r>
              <a:rPr lang="en-US" altLang="zh-CN" dirty="0"/>
              <a:t>Top  conference in CA </a:t>
            </a:r>
          </a:p>
        </p:txBody>
      </p:sp>
      <p:sp>
        <p:nvSpPr>
          <p:cNvPr id="410627" name="Rectangle 3"/>
          <p:cNvSpPr>
            <a:spLocks noGrp="1" noChangeArrowheads="1"/>
          </p:cNvSpPr>
          <p:nvPr>
            <p:ph idx="1"/>
          </p:nvPr>
        </p:nvSpPr>
        <p:spPr/>
        <p:txBody>
          <a:bodyPr/>
          <a:lstStyle/>
          <a:p>
            <a:pPr>
              <a:lnSpc>
                <a:spcPct val="90000"/>
              </a:lnSpc>
            </a:pPr>
            <a:r>
              <a:rPr lang="en-US" altLang="zh-CN" sz="2400" dirty="0">
                <a:solidFill>
                  <a:srgbClr val="FF0000"/>
                </a:solidFill>
              </a:rPr>
              <a:t>ISCA:   </a:t>
            </a:r>
            <a:r>
              <a:rPr lang="en-US" altLang="zh-CN" sz="2400" dirty="0"/>
              <a:t>The International Symposium on Computer Architecture </a:t>
            </a:r>
          </a:p>
          <a:p>
            <a:pPr>
              <a:lnSpc>
                <a:spcPct val="90000"/>
              </a:lnSpc>
            </a:pPr>
            <a:r>
              <a:rPr lang="en-US" altLang="zh-CN" sz="2400" dirty="0">
                <a:solidFill>
                  <a:srgbClr val="FF0000"/>
                </a:solidFill>
              </a:rPr>
              <a:t>MICRO: </a:t>
            </a:r>
            <a:r>
              <a:rPr lang="en-US" altLang="zh-CN" sz="2400" dirty="0"/>
              <a:t>Intl </a:t>
            </a:r>
            <a:r>
              <a:rPr lang="en-US" altLang="zh-CN" sz="2400" dirty="0" err="1"/>
              <a:t>Symp</a:t>
            </a:r>
            <a:r>
              <a:rPr lang="en-US" altLang="zh-CN" sz="2400" dirty="0"/>
              <a:t> on Microarchitecture </a:t>
            </a:r>
          </a:p>
          <a:p>
            <a:pPr>
              <a:lnSpc>
                <a:spcPct val="90000"/>
              </a:lnSpc>
            </a:pPr>
            <a:r>
              <a:rPr lang="en-US" altLang="zh-CN" sz="2400" dirty="0">
                <a:solidFill>
                  <a:srgbClr val="FF0000"/>
                </a:solidFill>
              </a:rPr>
              <a:t>ASPLOS: </a:t>
            </a:r>
            <a:r>
              <a:rPr lang="en-US" altLang="zh-CN" sz="2400" dirty="0"/>
              <a:t>Architectural Support for </a:t>
            </a:r>
            <a:r>
              <a:rPr lang="en-US" altLang="zh-CN" sz="2400" dirty="0" err="1"/>
              <a:t>Prog</a:t>
            </a:r>
            <a:r>
              <a:rPr lang="en-US" altLang="zh-CN" sz="2400" dirty="0"/>
              <a:t> Lang and OS </a:t>
            </a:r>
          </a:p>
          <a:p>
            <a:pPr>
              <a:lnSpc>
                <a:spcPct val="90000"/>
              </a:lnSpc>
            </a:pPr>
            <a:r>
              <a:rPr lang="en-US" altLang="zh-CN" sz="2400" dirty="0">
                <a:solidFill>
                  <a:srgbClr val="FF0000"/>
                </a:solidFill>
              </a:rPr>
              <a:t>HPCA: </a:t>
            </a:r>
            <a:r>
              <a:rPr lang="en-US" altLang="zh-CN" sz="2400" dirty="0"/>
              <a:t>IEEE </a:t>
            </a:r>
            <a:r>
              <a:rPr lang="en-US" altLang="zh-CN" sz="2400" dirty="0" err="1"/>
              <a:t>Symp</a:t>
            </a:r>
            <a:r>
              <a:rPr lang="en-US" altLang="zh-CN" sz="2400" dirty="0"/>
              <a:t> on High-</a:t>
            </a:r>
            <a:r>
              <a:rPr lang="en-US" altLang="zh-CN" sz="2400" dirty="0" err="1"/>
              <a:t>Perf</a:t>
            </a:r>
            <a:r>
              <a:rPr lang="en-US" altLang="zh-CN" sz="2400" dirty="0"/>
              <a:t> Comp Architecture </a:t>
            </a:r>
          </a:p>
          <a:p>
            <a:pPr>
              <a:lnSpc>
                <a:spcPct val="90000"/>
              </a:lnSpc>
            </a:pPr>
            <a:r>
              <a:rPr lang="en-US" altLang="zh-CN" sz="2400" dirty="0">
                <a:solidFill>
                  <a:srgbClr val="FF0000"/>
                </a:solidFill>
              </a:rPr>
              <a:t>OSDI: </a:t>
            </a:r>
            <a:r>
              <a:rPr lang="en-US" altLang="zh-CN" sz="2400" dirty="0"/>
              <a:t>USENIX Symposium on Operating Systems Design and Implementation</a:t>
            </a:r>
          </a:p>
          <a:p>
            <a:pPr>
              <a:lnSpc>
                <a:spcPct val="90000"/>
              </a:lnSpc>
            </a:pPr>
            <a:r>
              <a:rPr lang="en-US" altLang="zh-CN" sz="2400" dirty="0">
                <a:solidFill>
                  <a:srgbClr val="FF0000"/>
                </a:solidFill>
              </a:rPr>
              <a:t>SOSP: </a:t>
            </a:r>
            <a:r>
              <a:rPr lang="en-US" altLang="zh-CN" sz="2400" dirty="0"/>
              <a:t>The ACM Symposium on Operating Systems Principles</a:t>
            </a:r>
            <a:br>
              <a:rPr lang="en-US" altLang="zh-CN" sz="2400" dirty="0"/>
            </a:br>
            <a:r>
              <a:rPr lang="en-US" altLang="zh-CN" sz="2400" dirty="0"/>
              <a:t>……</a:t>
            </a:r>
            <a:endParaRPr lang="en-US" altLang="zh-CN"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a:xfrm>
            <a:off x="537265" y="226044"/>
            <a:ext cx="7794625" cy="785812"/>
          </a:xfrm>
        </p:spPr>
        <p:txBody>
          <a:bodyPr/>
          <a:lstStyle/>
          <a:p>
            <a:r>
              <a:rPr lang="en-US" altLang="zh-CN" sz="2800" dirty="0"/>
              <a:t>Top10 HPC</a:t>
            </a:r>
            <a:r>
              <a:rPr lang="zh-CN" altLang="en-US" sz="2800" dirty="0"/>
              <a:t>，</a:t>
            </a:r>
            <a:r>
              <a:rPr lang="en-US" altLang="zh-CN" sz="2800" dirty="0"/>
              <a:t>2008 </a:t>
            </a:r>
          </a:p>
        </p:txBody>
      </p:sp>
      <p:graphicFrame>
        <p:nvGraphicFramePr>
          <p:cNvPr id="412925" name="Group 253"/>
          <p:cNvGraphicFramePr>
            <a:graphicFrameLocks noGrp="1"/>
          </p:cNvGraphicFramePr>
          <p:nvPr>
            <p:ph type="tbl" idx="1"/>
          </p:nvPr>
        </p:nvGraphicFramePr>
        <p:xfrm>
          <a:off x="539750" y="1411288"/>
          <a:ext cx="7924800" cy="4763135"/>
        </p:xfrm>
        <a:graphic>
          <a:graphicData uri="http://schemas.openxmlformats.org/drawingml/2006/table">
            <a:tbl>
              <a:tblPr/>
              <a:tblGrid>
                <a:gridCol w="771525">
                  <a:extLst>
                    <a:ext uri="{9D8B030D-6E8A-4147-A177-3AD203B41FA5}">
                      <a16:colId xmlns:a16="http://schemas.microsoft.com/office/drawing/2014/main" val="20000"/>
                    </a:ext>
                  </a:extLst>
                </a:gridCol>
                <a:gridCol w="3451225">
                  <a:extLst>
                    <a:ext uri="{9D8B030D-6E8A-4147-A177-3AD203B41FA5}">
                      <a16:colId xmlns:a16="http://schemas.microsoft.com/office/drawing/2014/main" val="20001"/>
                    </a:ext>
                  </a:extLst>
                </a:gridCol>
                <a:gridCol w="3702050">
                  <a:extLst>
                    <a:ext uri="{9D8B030D-6E8A-4147-A177-3AD203B41FA5}">
                      <a16:colId xmlns:a16="http://schemas.microsoft.com/office/drawing/2014/main" val="20002"/>
                    </a:ext>
                  </a:extLst>
                </a:gridCol>
              </a:tblGrid>
              <a:tr h="282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Rank</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Site</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Computer</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9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hlinkClick r:id="rId2"/>
                        </a:rPr>
                        <a:t>DOE/NNSA/LANL</a:t>
                      </a:r>
                      <a:b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United States</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hlinkClick r:id="rId3"/>
                        </a:rPr>
                        <a:t>Roadrunner - BladeCenter QS22/LS21 Cluster, PowerXCell 8i 3.2 Ghz / Opteron DC 1.8 GHz , Voltaire Infiniband</a:t>
                      </a:r>
                      <a:b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IBM</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238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EEEE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hlinkClick r:id="rId4"/>
                        </a:rPr>
                        <a:t>Oak Ridge National Laboratory</a:t>
                      </a:r>
                      <a:b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United States</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EEEE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hlinkClick r:id="rId5"/>
                        </a:rPr>
                        <a:t>Jaguar - Cray XT5 QC 2.3 GHz</a:t>
                      </a:r>
                      <a:b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Cray Inc.</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EEEEE"/>
                    </a:solidFill>
                  </a:tcPr>
                </a:tc>
                <a:extLst>
                  <a:ext uri="{0D108BD9-81ED-4DB2-BD59-A6C34878D82A}">
                    <a16:rowId xmlns:a16="http://schemas.microsoft.com/office/drawing/2014/main" val="10002"/>
                  </a:ext>
                </a:extLst>
              </a:tr>
              <a:tr h="323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hlinkClick r:id="rId6"/>
                        </a:rPr>
                        <a:t>NASA/Ames Research Center/NAS</a:t>
                      </a:r>
                      <a:b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United States</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hlinkClick r:id="rId7"/>
                        </a:rPr>
                        <a:t>Pleiades - SGI Altix ICE 8200EX, Xeon QC 3.0/2.66 GHz</a:t>
                      </a:r>
                      <a:b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SGI</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238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4</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EEEE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hlinkClick r:id="rId8"/>
                        </a:rPr>
                        <a:t>DOE/NNSA/LLNL</a:t>
                      </a:r>
                      <a:b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United States</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EEEE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hlinkClick r:id="rId9"/>
                        </a:rPr>
                        <a:t>BlueGene/L - eServer Blue Gene Solution</a:t>
                      </a:r>
                      <a:b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IBM</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EEEEE"/>
                    </a:solidFill>
                  </a:tcPr>
                </a:tc>
                <a:extLst>
                  <a:ext uri="{0D108BD9-81ED-4DB2-BD59-A6C34878D82A}">
                    <a16:rowId xmlns:a16="http://schemas.microsoft.com/office/drawing/2014/main" val="10004"/>
                  </a:ext>
                </a:extLst>
              </a:tr>
              <a:tr h="238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5</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hlinkClick r:id="rId10"/>
                        </a:rPr>
                        <a:t>Argonne National Laboratory</a:t>
                      </a:r>
                      <a:b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United States</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hlinkClick r:id="rId11"/>
                        </a:rPr>
                        <a:t>Blue Gene/P Solution</a:t>
                      </a:r>
                      <a:b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IBM</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323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6</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EEEE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hlinkClick r:id="rId12"/>
                        </a:rPr>
                        <a:t>Texas Advanced Computing Center/Univ. of Texas</a:t>
                      </a:r>
                      <a:b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United States</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EEEE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hlinkClick r:id="rId13"/>
                        </a:rPr>
                        <a:t>Ranger - SunBlade x6420, Opteron QC 2.3 Ghz, Infiniband</a:t>
                      </a:r>
                      <a:b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Sun Microsystems</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EEEEE"/>
                    </a:solidFill>
                  </a:tcPr>
                </a:tc>
                <a:extLst>
                  <a:ext uri="{0D108BD9-81ED-4DB2-BD59-A6C34878D82A}">
                    <a16:rowId xmlns:a16="http://schemas.microsoft.com/office/drawing/2014/main" val="10006"/>
                  </a:ext>
                </a:extLst>
              </a:tr>
              <a:tr h="238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7</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hlinkClick r:id="rId14"/>
                        </a:rPr>
                        <a:t>NERSC/LBNL</a:t>
                      </a:r>
                      <a:b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United States</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hlinkClick r:id="rId15"/>
                        </a:rPr>
                        <a:t>Franklin - Cray XT4 QuadCore 2.3 GHz</a:t>
                      </a:r>
                      <a:b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Cray Inc.</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238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8</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EEEE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hlinkClick r:id="rId4"/>
                        </a:rPr>
                        <a:t>Oak Ridge National Laboratory</a:t>
                      </a:r>
                      <a:b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United States</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EEEE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hlinkClick r:id="rId16"/>
                        </a:rPr>
                        <a:t>Jaguar - Cray XT4 QuadCore 2.1 GHz</a:t>
                      </a:r>
                      <a:b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Cray Inc.</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EEEEE"/>
                    </a:solidFill>
                  </a:tcPr>
                </a:tc>
                <a:extLst>
                  <a:ext uri="{0D108BD9-81ED-4DB2-BD59-A6C34878D82A}">
                    <a16:rowId xmlns:a16="http://schemas.microsoft.com/office/drawing/2014/main" val="10008"/>
                  </a:ext>
                </a:extLst>
              </a:tr>
              <a:tr h="323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9</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hlinkClick r:id="rId17"/>
                        </a:rPr>
                        <a:t>NNSA/Sandia National Laboratories</a:t>
                      </a:r>
                      <a:b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United States</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hlinkClick r:id="rId18"/>
                        </a:rPr>
                        <a:t>Red Storm - Sandia/ Cray Red Storm, XT3/4, 2.4/2.2 GHz dual/quad core</a:t>
                      </a:r>
                      <a:b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Cray Inc.</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9"/>
                  </a:ext>
                </a:extLst>
              </a:tr>
              <a:tr h="409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10</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EEEE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hlinkClick r:id="rId19"/>
                        </a:rPr>
                        <a:t>Shanghai Supercomputer Center</a:t>
                      </a:r>
                      <a:b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China</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EEEE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hlinkClick r:id="rId20"/>
                        </a:rPr>
                        <a:t>Dawning 5000A - Dawning 5000A, QC Opteron 1.9 Ghz, Infiniband, Windows HPC 2008</a:t>
                      </a:r>
                      <a:b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br>
                      <a:r>
                        <a:rPr kumimoji="0" lang="en-US" altLang="zh-CN" sz="1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Dawning</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EEEEE"/>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787588" y="274637"/>
            <a:ext cx="6826250" cy="735013"/>
          </a:xfrm>
        </p:spPr>
        <p:txBody>
          <a:bodyPr/>
          <a:lstStyle/>
          <a:p>
            <a:r>
              <a:rPr lang="en-US" altLang="zh-CN" dirty="0"/>
              <a:t>Fastest computer in China</a:t>
            </a:r>
          </a:p>
        </p:txBody>
      </p:sp>
      <p:sp>
        <p:nvSpPr>
          <p:cNvPr id="413699" name="Rectangle 3"/>
          <p:cNvSpPr>
            <a:spLocks noGrp="1" noChangeArrowheads="1"/>
          </p:cNvSpPr>
          <p:nvPr>
            <p:ph idx="1"/>
          </p:nvPr>
        </p:nvSpPr>
        <p:spPr>
          <a:xfrm>
            <a:off x="816188" y="1291868"/>
            <a:ext cx="7442200" cy="4419600"/>
          </a:xfrm>
        </p:spPr>
        <p:txBody>
          <a:bodyPr/>
          <a:lstStyle/>
          <a:p>
            <a:r>
              <a:rPr lang="en-US" altLang="zh-CN" sz="2000" dirty="0">
                <a:solidFill>
                  <a:srgbClr val="FF0000"/>
                </a:solidFill>
              </a:rPr>
              <a:t>2018</a:t>
            </a:r>
          </a:p>
          <a:p>
            <a:pPr lvl="1"/>
            <a:r>
              <a:rPr lang="en-US" altLang="zh-CN" sz="1800" dirty="0">
                <a:solidFill>
                  <a:srgbClr val="FF0000"/>
                </a:solidFill>
              </a:rPr>
              <a:t>Tianhe-2A 61 petaflop/s</a:t>
            </a:r>
            <a:endParaRPr lang="en-US" altLang="zh-CN" sz="2800" b="1" dirty="0">
              <a:solidFill>
                <a:srgbClr val="FF0000"/>
              </a:solidFill>
            </a:endParaRPr>
          </a:p>
          <a:p>
            <a:pPr>
              <a:lnSpc>
                <a:spcPct val="90000"/>
              </a:lnSpc>
            </a:pPr>
            <a:r>
              <a:rPr lang="en-US" altLang="zh-CN" sz="2000" b="1" dirty="0">
                <a:solidFill>
                  <a:srgbClr val="FF0000"/>
                </a:solidFill>
              </a:rPr>
              <a:t>2008 ShuGuang5000A</a:t>
            </a:r>
          </a:p>
          <a:p>
            <a:pPr lvl="1">
              <a:lnSpc>
                <a:spcPct val="90000"/>
              </a:lnSpc>
            </a:pPr>
            <a:r>
              <a:rPr lang="en-US" altLang="zh-CN" sz="1800" b="1" dirty="0">
                <a:solidFill>
                  <a:srgbClr val="0000FF"/>
                </a:solidFill>
              </a:rPr>
              <a:t>180.6 </a:t>
            </a:r>
            <a:r>
              <a:rPr lang="en-US" altLang="zh-CN" sz="1800" b="1" dirty="0" err="1">
                <a:solidFill>
                  <a:srgbClr val="0000FF"/>
                </a:solidFill>
              </a:rPr>
              <a:t>TeraFlops</a:t>
            </a:r>
            <a:endParaRPr lang="en-US" altLang="zh-CN" sz="1800" b="1" dirty="0">
              <a:solidFill>
                <a:srgbClr val="0000FF"/>
              </a:solidFill>
            </a:endParaRPr>
          </a:p>
          <a:p>
            <a:pPr lvl="1">
              <a:lnSpc>
                <a:spcPct val="90000"/>
              </a:lnSpc>
            </a:pPr>
            <a:r>
              <a:rPr lang="en-US" altLang="zh-CN" sz="1800" b="1" dirty="0">
                <a:solidFill>
                  <a:srgbClr val="0000FF"/>
                </a:solidFill>
              </a:rPr>
              <a:t>122.88TB RAM, 30720 computing Cell</a:t>
            </a:r>
          </a:p>
          <a:p>
            <a:pPr>
              <a:lnSpc>
                <a:spcPct val="90000"/>
              </a:lnSpc>
            </a:pPr>
            <a:r>
              <a:rPr lang="en-US" altLang="zh-CN" sz="2000" b="1" dirty="0">
                <a:solidFill>
                  <a:srgbClr val="0000FF"/>
                </a:solidFill>
              </a:rPr>
              <a:t>2004  ShuGuang4000A</a:t>
            </a:r>
          </a:p>
          <a:p>
            <a:pPr lvl="1">
              <a:lnSpc>
                <a:spcPct val="90000"/>
              </a:lnSpc>
            </a:pPr>
            <a:r>
              <a:rPr lang="en-US" altLang="zh-CN" sz="1800" b="1" dirty="0"/>
              <a:t>11 </a:t>
            </a:r>
            <a:r>
              <a:rPr lang="en-US" altLang="zh-CN" sz="1800" b="1" dirty="0" err="1"/>
              <a:t>TeraFLOPS</a:t>
            </a:r>
            <a:r>
              <a:rPr lang="en-US" altLang="zh-CN" sz="1800" b="1" dirty="0"/>
              <a:t> </a:t>
            </a:r>
          </a:p>
          <a:p>
            <a:pPr lvl="1">
              <a:lnSpc>
                <a:spcPct val="90000"/>
              </a:lnSpc>
            </a:pPr>
            <a:r>
              <a:rPr lang="en-US" altLang="zh-CN" sz="1800" b="1" dirty="0"/>
              <a:t>rank 10 in top 500 in  June, 2004</a:t>
            </a:r>
          </a:p>
          <a:p>
            <a:pPr>
              <a:lnSpc>
                <a:spcPct val="90000"/>
              </a:lnSpc>
            </a:pPr>
            <a:r>
              <a:rPr lang="en-US" altLang="zh-CN" sz="2000" b="1" dirty="0"/>
              <a:t>2003  ShenTeng6800</a:t>
            </a:r>
          </a:p>
          <a:p>
            <a:pPr lvl="1">
              <a:lnSpc>
                <a:spcPct val="90000"/>
              </a:lnSpc>
            </a:pPr>
            <a:r>
              <a:rPr lang="en-US" altLang="zh-CN" sz="1800" b="1" dirty="0"/>
              <a:t>5.324 </a:t>
            </a:r>
            <a:r>
              <a:rPr lang="en-US" altLang="zh-CN" sz="1800" b="1" dirty="0" err="1"/>
              <a:t>TeraFLOPS</a:t>
            </a:r>
            <a:r>
              <a:rPr lang="en-US" altLang="zh-CN" sz="1800" b="1" dirty="0"/>
              <a:t> </a:t>
            </a:r>
          </a:p>
          <a:p>
            <a:pPr>
              <a:lnSpc>
                <a:spcPct val="90000"/>
              </a:lnSpc>
            </a:pPr>
            <a:r>
              <a:rPr lang="en-US" altLang="zh-CN" sz="2000" b="1" dirty="0"/>
              <a:t>2002  ShenTeng1800</a:t>
            </a:r>
          </a:p>
          <a:p>
            <a:pPr lvl="1">
              <a:lnSpc>
                <a:spcPct val="90000"/>
              </a:lnSpc>
            </a:pPr>
            <a:r>
              <a:rPr lang="en-US" altLang="zh-CN" sz="1800" b="1" dirty="0"/>
              <a:t>2.04 </a:t>
            </a:r>
            <a:r>
              <a:rPr lang="en-US" altLang="zh-CN" sz="1800" b="1" dirty="0" err="1"/>
              <a:t>TeraFLOPS</a:t>
            </a:r>
            <a:endParaRPr lang="en-US" altLang="zh-CN" sz="1800" b="1" dirty="0"/>
          </a:p>
          <a:p>
            <a:pPr>
              <a:lnSpc>
                <a:spcPct val="90000"/>
              </a:lnSpc>
            </a:pPr>
            <a:r>
              <a:rPr lang="en-US" altLang="zh-CN" sz="2000" b="1" dirty="0">
                <a:solidFill>
                  <a:srgbClr val="0000FF"/>
                </a:solidFill>
              </a:rPr>
              <a:t>2000   </a:t>
            </a:r>
            <a:r>
              <a:rPr lang="en-US" altLang="zh-CN" sz="2000" b="1" dirty="0" err="1">
                <a:solidFill>
                  <a:srgbClr val="0000FF"/>
                </a:solidFill>
              </a:rPr>
              <a:t>YinHe</a:t>
            </a:r>
            <a:r>
              <a:rPr lang="en-US" altLang="zh-CN" sz="2000" b="1" dirty="0">
                <a:solidFill>
                  <a:srgbClr val="0000FF"/>
                </a:solidFill>
              </a:rPr>
              <a:t> IV</a:t>
            </a:r>
            <a:r>
              <a:rPr lang="en-US" altLang="zh-CN" sz="2000" b="1" dirty="0"/>
              <a:t> </a:t>
            </a:r>
          </a:p>
          <a:p>
            <a:pPr lvl="1">
              <a:lnSpc>
                <a:spcPct val="90000"/>
              </a:lnSpc>
            </a:pPr>
            <a:r>
              <a:rPr lang="en-US" altLang="zh-CN" sz="1800" b="1" dirty="0"/>
              <a:t>1024 CPU</a:t>
            </a:r>
          </a:p>
          <a:p>
            <a:pPr lvl="1">
              <a:lnSpc>
                <a:spcPct val="90000"/>
              </a:lnSpc>
            </a:pPr>
            <a:r>
              <a:rPr lang="en-US" altLang="zh-CN" sz="1800" b="1" dirty="0"/>
              <a:t>1 </a:t>
            </a:r>
            <a:r>
              <a:rPr lang="en-US" altLang="zh-CN" sz="1800" b="1" dirty="0" err="1"/>
              <a:t>TeraFLOPS</a:t>
            </a:r>
            <a:r>
              <a:rPr lang="en-US" altLang="zh-CN" sz="1800" b="1" dirty="0"/>
              <a:t> </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10722" y="1494076"/>
            <a:ext cx="8895789" cy="4866106"/>
          </a:xfrm>
          <a:custGeom>
            <a:avLst/>
            <a:gdLst>
              <a:gd name="connsiteX0" fmla="*/ 7100839 w 8895789"/>
              <a:gd name="connsiteY0" fmla="*/ 4406248 h 4801728"/>
              <a:gd name="connsiteX1" fmla="*/ 5314242 w 8895789"/>
              <a:gd name="connsiteY1" fmla="*/ 4800143 h 4801728"/>
              <a:gd name="connsiteX2" fmla="*/ 2993073 w 8895789"/>
              <a:gd name="connsiteY2" fmla="*/ 4546924 h 4801728"/>
              <a:gd name="connsiteX3" fmla="*/ 854784 w 8895789"/>
              <a:gd name="connsiteY3" fmla="*/ 4603195 h 4801728"/>
              <a:gd name="connsiteX4" fmla="*/ 657836 w 8895789"/>
              <a:gd name="connsiteY4" fmla="*/ 2915072 h 4801728"/>
              <a:gd name="connsiteX5" fmla="*/ 179534 w 8895789"/>
              <a:gd name="connsiteY5" fmla="*/ 2253891 h 4801728"/>
              <a:gd name="connsiteX6" fmla="*/ 24790 w 8895789"/>
              <a:gd name="connsiteY6" fmla="*/ 1705251 h 4801728"/>
              <a:gd name="connsiteX7" fmla="*/ 123264 w 8895789"/>
              <a:gd name="connsiteY7" fmla="*/ 861189 h 4801728"/>
              <a:gd name="connsiteX8" fmla="*/ 1150205 w 8895789"/>
              <a:gd name="connsiteY8" fmla="*/ 157804 h 4801728"/>
              <a:gd name="connsiteX9" fmla="*/ 1741048 w 8895789"/>
              <a:gd name="connsiteY9" fmla="*/ 31195 h 4801728"/>
              <a:gd name="connsiteX10" fmla="*/ 4526451 w 8895789"/>
              <a:gd name="connsiteY10" fmla="*/ 45263 h 4801728"/>
              <a:gd name="connsiteX11" fmla="*/ 6341184 w 8895789"/>
              <a:gd name="connsiteY11" fmla="*/ 3060 h 4801728"/>
              <a:gd name="connsiteX12" fmla="*/ 7283719 w 8895789"/>
              <a:gd name="connsiteY12" fmla="*/ 59331 h 4801728"/>
              <a:gd name="connsiteX13" fmla="*/ 8577947 w 8895789"/>
              <a:gd name="connsiteY13" fmla="*/ 45263 h 4801728"/>
              <a:gd name="connsiteX14" fmla="*/ 8887436 w 8895789"/>
              <a:gd name="connsiteY14" fmla="*/ 734580 h 4801728"/>
              <a:gd name="connsiteX15" fmla="*/ 8409134 w 8895789"/>
              <a:gd name="connsiteY15" fmla="*/ 1437964 h 4801728"/>
              <a:gd name="connsiteX16" fmla="*/ 8746759 w 8895789"/>
              <a:gd name="connsiteY16" fmla="*/ 2647786 h 4801728"/>
              <a:gd name="connsiteX17" fmla="*/ 8859300 w 8895789"/>
              <a:gd name="connsiteY17" fmla="*/ 3646592 h 4801728"/>
              <a:gd name="connsiteX18" fmla="*/ 8127780 w 8895789"/>
              <a:gd name="connsiteY18" fmla="*/ 4096758 h 4801728"/>
              <a:gd name="connsiteX19" fmla="*/ 7100839 w 8895789"/>
              <a:gd name="connsiteY19" fmla="*/ 4406248 h 480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95789" h="4801728">
                <a:moveTo>
                  <a:pt x="7100839" y="4406248"/>
                </a:moveTo>
                <a:cubicBezTo>
                  <a:pt x="6631916" y="4523479"/>
                  <a:pt x="5998870" y="4776697"/>
                  <a:pt x="5314242" y="4800143"/>
                </a:cubicBezTo>
                <a:cubicBezTo>
                  <a:pt x="4629614" y="4823589"/>
                  <a:pt x="3736316" y="4579749"/>
                  <a:pt x="2993073" y="4546924"/>
                </a:cubicBezTo>
                <a:cubicBezTo>
                  <a:pt x="2249830" y="4514099"/>
                  <a:pt x="1243990" y="4875170"/>
                  <a:pt x="854784" y="4603195"/>
                </a:cubicBezTo>
                <a:cubicBezTo>
                  <a:pt x="465578" y="4331220"/>
                  <a:pt x="770378" y="3306623"/>
                  <a:pt x="657836" y="2915072"/>
                </a:cubicBezTo>
                <a:cubicBezTo>
                  <a:pt x="545294" y="2523521"/>
                  <a:pt x="285042" y="2455528"/>
                  <a:pt x="179534" y="2253891"/>
                </a:cubicBezTo>
                <a:cubicBezTo>
                  <a:pt x="74026" y="2052254"/>
                  <a:pt x="34168" y="1937368"/>
                  <a:pt x="24790" y="1705251"/>
                </a:cubicBezTo>
                <a:cubicBezTo>
                  <a:pt x="15412" y="1473134"/>
                  <a:pt x="-64305" y="1119097"/>
                  <a:pt x="123264" y="861189"/>
                </a:cubicBezTo>
                <a:cubicBezTo>
                  <a:pt x="310833" y="603281"/>
                  <a:pt x="880574" y="296136"/>
                  <a:pt x="1150205" y="157804"/>
                </a:cubicBezTo>
                <a:cubicBezTo>
                  <a:pt x="1419836" y="19472"/>
                  <a:pt x="1178340" y="49952"/>
                  <a:pt x="1741048" y="31195"/>
                </a:cubicBezTo>
                <a:cubicBezTo>
                  <a:pt x="2303756" y="12438"/>
                  <a:pt x="3759762" y="49952"/>
                  <a:pt x="4526451" y="45263"/>
                </a:cubicBezTo>
                <a:cubicBezTo>
                  <a:pt x="5293140" y="40574"/>
                  <a:pt x="5881639" y="715"/>
                  <a:pt x="6341184" y="3060"/>
                </a:cubicBezTo>
                <a:cubicBezTo>
                  <a:pt x="6800729" y="5405"/>
                  <a:pt x="7283719" y="59331"/>
                  <a:pt x="7283719" y="59331"/>
                </a:cubicBezTo>
                <a:cubicBezTo>
                  <a:pt x="7656513" y="66365"/>
                  <a:pt x="8310661" y="-67278"/>
                  <a:pt x="8577947" y="45263"/>
                </a:cubicBezTo>
                <a:cubicBezTo>
                  <a:pt x="8845233" y="157804"/>
                  <a:pt x="8915571" y="502463"/>
                  <a:pt x="8887436" y="734580"/>
                </a:cubicBezTo>
                <a:cubicBezTo>
                  <a:pt x="8859301" y="966697"/>
                  <a:pt x="8432580" y="1119096"/>
                  <a:pt x="8409134" y="1437964"/>
                </a:cubicBezTo>
                <a:cubicBezTo>
                  <a:pt x="8385688" y="1756832"/>
                  <a:pt x="8671731" y="2279681"/>
                  <a:pt x="8746759" y="2647786"/>
                </a:cubicBezTo>
                <a:cubicBezTo>
                  <a:pt x="8821787" y="3015891"/>
                  <a:pt x="8962463" y="3405097"/>
                  <a:pt x="8859300" y="3646592"/>
                </a:cubicBezTo>
                <a:cubicBezTo>
                  <a:pt x="8756137" y="3888087"/>
                  <a:pt x="8423201" y="3972493"/>
                  <a:pt x="8127780" y="4096758"/>
                </a:cubicBezTo>
                <a:cubicBezTo>
                  <a:pt x="7832359" y="4221023"/>
                  <a:pt x="7569762" y="4289017"/>
                  <a:pt x="7100839" y="4406248"/>
                </a:cubicBezTo>
                <a:close/>
              </a:path>
            </a:pathLst>
          </a:custGeom>
          <a:solidFill>
            <a:srgbClr val="7030A0">
              <a:alpha val="26000"/>
            </a:srgbClr>
          </a:solid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latin typeface="Calibri"/>
              <a:ea typeface="宋体"/>
            </a:endParaRPr>
          </a:p>
        </p:txBody>
      </p:sp>
      <p:sp>
        <p:nvSpPr>
          <p:cNvPr id="21529" name="Rectangle 42"/>
          <p:cNvSpPr>
            <a:spLocks noChangeArrowheads="1"/>
          </p:cNvSpPr>
          <p:nvPr/>
        </p:nvSpPr>
        <p:spPr bwMode="auto">
          <a:xfrm>
            <a:off x="1268413" y="1628477"/>
            <a:ext cx="5329237" cy="4319588"/>
          </a:xfrm>
          <a:prstGeom prst="rect">
            <a:avLst/>
          </a:prstGeom>
          <a:solidFill>
            <a:schemeClr val="accent1">
              <a:alpha val="25000"/>
            </a:schemeClr>
          </a:solidFill>
          <a:ln w="19050">
            <a:solidFill>
              <a:srgbClr val="0000CC"/>
            </a:solidFill>
            <a:prstDash val="dash"/>
            <a:miter lim="800000"/>
            <a:headEnd/>
            <a:tailEnd/>
          </a:ln>
        </p:spPr>
        <p:txBody>
          <a:bodyPr wrap="none" anchor="ctr"/>
          <a:lstStyle/>
          <a:p>
            <a:pPr fontAlgn="auto">
              <a:spcBef>
                <a:spcPts val="0"/>
              </a:spcBef>
              <a:spcAft>
                <a:spcPts val="0"/>
              </a:spcAft>
            </a:pPr>
            <a:endParaRPr lang="zh-CN" altLang="en-US">
              <a:solidFill>
                <a:prstClr val="black"/>
              </a:solidFill>
              <a:latin typeface="Calibri" pitchFamily="34" charset="0"/>
              <a:ea typeface="宋体"/>
            </a:endParaRPr>
          </a:p>
        </p:txBody>
      </p:sp>
      <p:sp>
        <p:nvSpPr>
          <p:cNvPr id="21524" name="Rectangle 32"/>
          <p:cNvSpPr>
            <a:spLocks noChangeArrowheads="1"/>
          </p:cNvSpPr>
          <p:nvPr/>
        </p:nvSpPr>
        <p:spPr bwMode="auto">
          <a:xfrm>
            <a:off x="1412875" y="1771352"/>
            <a:ext cx="1944688" cy="244951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fontAlgn="auto">
              <a:spcBef>
                <a:spcPts val="0"/>
              </a:spcBef>
              <a:spcAft>
                <a:spcPts val="0"/>
              </a:spcAft>
            </a:pPr>
            <a:endParaRPr lang="zh-CN" altLang="en-US">
              <a:solidFill>
                <a:prstClr val="black"/>
              </a:solidFill>
              <a:latin typeface="Calibri" pitchFamily="34" charset="0"/>
              <a:ea typeface="宋体"/>
            </a:endParaRPr>
          </a:p>
        </p:txBody>
      </p:sp>
      <p:sp>
        <p:nvSpPr>
          <p:cNvPr id="2" name="标题 1"/>
          <p:cNvSpPr>
            <a:spLocks noGrp="1"/>
          </p:cNvSpPr>
          <p:nvPr>
            <p:ph type="title"/>
          </p:nvPr>
        </p:nvSpPr>
        <p:spPr>
          <a:xfrm>
            <a:off x="323850" y="188913"/>
            <a:ext cx="6119813" cy="661987"/>
          </a:xfrm>
        </p:spPr>
        <p:txBody>
          <a:bodyPr rtlCol="0">
            <a:noAutofit/>
          </a:bodyPr>
          <a:lstStyle/>
          <a:p>
            <a:pPr eaLnBrk="1" fontAlgn="auto" hangingPunct="1">
              <a:spcAft>
                <a:spcPts val="0"/>
              </a:spcAft>
              <a:defRPr/>
            </a:pPr>
            <a:r>
              <a:rPr lang="zh-CN" altLang="en-US" dirty="0"/>
              <a:t>改革中的课程体系</a:t>
            </a:r>
          </a:p>
        </p:txBody>
      </p:sp>
      <p:sp>
        <p:nvSpPr>
          <p:cNvPr id="4" name="文本框 2"/>
          <p:cNvSpPr txBox="1">
            <a:spLocks noChangeArrowheads="1"/>
          </p:cNvSpPr>
          <p:nvPr/>
        </p:nvSpPr>
        <p:spPr bwMode="auto">
          <a:xfrm>
            <a:off x="1580841" y="1842690"/>
            <a:ext cx="1646238" cy="673100"/>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zh-CN" altLang="en-US" sz="1600" b="1" dirty="0">
                <a:solidFill>
                  <a:srgbClr val="000000"/>
                </a:solidFill>
                <a:latin typeface="黑体"/>
                <a:ea typeface="黑体"/>
                <a:cs typeface="黑体"/>
              </a:rPr>
              <a:t>逻辑与计算机</a:t>
            </a:r>
          </a:p>
          <a:p>
            <a:pPr algn="ctr" fontAlgn="auto">
              <a:spcBef>
                <a:spcPts val="0"/>
              </a:spcBef>
              <a:spcAft>
                <a:spcPts val="0"/>
              </a:spcAft>
              <a:defRPr/>
            </a:pPr>
            <a:r>
              <a:rPr lang="zh-CN" altLang="en-US" sz="1600" b="1" dirty="0">
                <a:solidFill>
                  <a:srgbClr val="000000"/>
                </a:solidFill>
                <a:latin typeface="黑体"/>
                <a:ea typeface="黑体"/>
                <a:cs typeface="黑体"/>
              </a:rPr>
              <a:t>设计基础</a:t>
            </a:r>
          </a:p>
        </p:txBody>
      </p:sp>
      <p:sp>
        <p:nvSpPr>
          <p:cNvPr id="5" name="文本框 2"/>
          <p:cNvSpPr txBox="1">
            <a:spLocks noChangeArrowheads="1"/>
          </p:cNvSpPr>
          <p:nvPr/>
        </p:nvSpPr>
        <p:spPr bwMode="auto">
          <a:xfrm>
            <a:off x="1557029" y="2852340"/>
            <a:ext cx="1644650" cy="398463"/>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zh-CN" altLang="en-US" sz="1600" b="1" dirty="0">
                <a:solidFill>
                  <a:srgbClr val="000000"/>
                </a:solidFill>
                <a:latin typeface="宋体" charset="-122"/>
                <a:ea typeface="黑体" pitchFamily="49" charset="-122"/>
                <a:cs typeface="Times New Roman" pitchFamily="18" charset="0"/>
              </a:rPr>
              <a:t>计算机组成</a:t>
            </a:r>
            <a:endParaRPr lang="zh-CN" altLang="en-US" sz="2000" b="1" dirty="0">
              <a:solidFill>
                <a:srgbClr val="000000"/>
              </a:solidFill>
              <a:latin typeface="宋体" charset="-122"/>
              <a:ea typeface="黑体" pitchFamily="49" charset="-122"/>
              <a:cs typeface="Times New Roman" pitchFamily="18" charset="0"/>
            </a:endParaRPr>
          </a:p>
        </p:txBody>
      </p:sp>
      <p:sp>
        <p:nvSpPr>
          <p:cNvPr id="6" name="文本框 2"/>
          <p:cNvSpPr txBox="1">
            <a:spLocks noChangeArrowheads="1"/>
          </p:cNvSpPr>
          <p:nvPr/>
        </p:nvSpPr>
        <p:spPr bwMode="auto">
          <a:xfrm>
            <a:off x="1480806" y="3630215"/>
            <a:ext cx="1809750" cy="422275"/>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zh-CN" altLang="en-US" sz="1600" b="1" dirty="0">
                <a:solidFill>
                  <a:srgbClr val="000000"/>
                </a:solidFill>
                <a:latin typeface="宋体" charset="-122"/>
                <a:ea typeface="黑体" pitchFamily="49" charset="-122"/>
                <a:cs typeface="Times New Roman" pitchFamily="18" charset="0"/>
              </a:rPr>
              <a:t>计算机体系结构</a:t>
            </a:r>
            <a:endParaRPr lang="zh-CN" altLang="en-US" sz="2000" b="1" dirty="0">
              <a:solidFill>
                <a:srgbClr val="000000"/>
              </a:solidFill>
              <a:latin typeface="宋体" charset="-122"/>
              <a:ea typeface="黑体" pitchFamily="49" charset="-122"/>
              <a:cs typeface="Times New Roman" pitchFamily="18" charset="0"/>
            </a:endParaRPr>
          </a:p>
        </p:txBody>
      </p:sp>
      <p:cxnSp>
        <p:nvCxnSpPr>
          <p:cNvPr id="21509" name="直接箭头连接符 33"/>
          <p:cNvCxnSpPr>
            <a:cxnSpLocks noChangeShapeType="1"/>
          </p:cNvCxnSpPr>
          <p:nvPr/>
        </p:nvCxnSpPr>
        <p:spPr bwMode="auto">
          <a:xfrm>
            <a:off x="2379663" y="3250902"/>
            <a:ext cx="20637" cy="379413"/>
          </a:xfrm>
          <a:prstGeom prst="straightConnector1">
            <a:avLst/>
          </a:prstGeom>
          <a:noFill/>
          <a:ln w="28575" algn="ctr">
            <a:solidFill>
              <a:schemeClr val="accent1"/>
            </a:solidFill>
            <a:round/>
            <a:headEnd/>
            <a:tailEnd type="triangle" w="med" len="med"/>
          </a:ln>
        </p:spPr>
      </p:cxnSp>
      <p:sp>
        <p:nvSpPr>
          <p:cNvPr id="8" name="文本框 2"/>
          <p:cNvSpPr txBox="1">
            <a:spLocks noChangeArrowheads="1"/>
          </p:cNvSpPr>
          <p:nvPr/>
        </p:nvSpPr>
        <p:spPr bwMode="auto">
          <a:xfrm>
            <a:off x="4808229" y="1841103"/>
            <a:ext cx="1644650" cy="673100"/>
          </a:xfrm>
          <a:prstGeom prst="roundRect">
            <a:avLst/>
          </a:prstGeom>
          <a:ln>
            <a:headEnd/>
            <a:tailEnd/>
          </a:ln>
        </p:spPr>
        <p:style>
          <a:lnRef idx="0">
            <a:schemeClr val="accent5"/>
          </a:lnRef>
          <a:fillRef idx="3">
            <a:schemeClr val="accent5"/>
          </a:fillRef>
          <a:effectRef idx="3">
            <a:schemeClr val="accent5"/>
          </a:effectRef>
          <a:fontRef idx="minor">
            <a:schemeClr val="lt1"/>
          </a:fontRef>
        </p:style>
        <p:txBody>
          <a:bodyPr/>
          <a:lstStyle/>
          <a:p>
            <a:pPr algn="ctr" fontAlgn="auto">
              <a:spcBef>
                <a:spcPts val="0"/>
              </a:spcBef>
              <a:spcAft>
                <a:spcPts val="0"/>
              </a:spcAft>
              <a:defRPr/>
            </a:pPr>
            <a:r>
              <a:rPr lang="zh-CN" altLang="en-US" sz="1600" b="1" dirty="0">
                <a:solidFill>
                  <a:srgbClr val="000000"/>
                </a:solidFill>
                <a:latin typeface="宋体" charset="-122"/>
                <a:ea typeface="黑体" pitchFamily="49" charset="-122"/>
                <a:cs typeface="Times New Roman" pitchFamily="18" charset="0"/>
              </a:rPr>
              <a:t>高级数字系统</a:t>
            </a:r>
            <a:endParaRPr lang="zh-CN" altLang="en-US" sz="2000" b="1" dirty="0">
              <a:solidFill>
                <a:srgbClr val="000000"/>
              </a:solidFill>
              <a:latin typeface="宋体" charset="-122"/>
              <a:ea typeface="黑体" pitchFamily="49" charset="-122"/>
              <a:cs typeface="Times New Roman" pitchFamily="18" charset="0"/>
            </a:endParaRPr>
          </a:p>
          <a:p>
            <a:pPr algn="ctr" fontAlgn="auto">
              <a:spcBef>
                <a:spcPts val="0"/>
              </a:spcBef>
              <a:spcAft>
                <a:spcPts val="0"/>
              </a:spcAft>
              <a:defRPr/>
            </a:pPr>
            <a:r>
              <a:rPr lang="zh-CN" altLang="en-US" sz="1600" b="1" dirty="0">
                <a:solidFill>
                  <a:srgbClr val="000000"/>
                </a:solidFill>
                <a:latin typeface="宋体" charset="-122"/>
                <a:ea typeface="黑体" pitchFamily="49" charset="-122"/>
                <a:cs typeface="Times New Roman" pitchFamily="18" charset="0"/>
              </a:rPr>
              <a:t>设计</a:t>
            </a:r>
            <a:endParaRPr lang="zh-CN" altLang="en-US" sz="2000" b="1" dirty="0">
              <a:solidFill>
                <a:srgbClr val="000000"/>
              </a:solidFill>
              <a:latin typeface="宋体" charset="-122"/>
              <a:ea typeface="黑体" pitchFamily="49" charset="-122"/>
              <a:cs typeface="Times New Roman" pitchFamily="18" charset="0"/>
            </a:endParaRPr>
          </a:p>
        </p:txBody>
      </p:sp>
      <p:cxnSp>
        <p:nvCxnSpPr>
          <p:cNvPr id="21511" name="直接箭头连接符 35"/>
          <p:cNvCxnSpPr>
            <a:cxnSpLocks noChangeShapeType="1"/>
          </p:cNvCxnSpPr>
          <p:nvPr/>
        </p:nvCxnSpPr>
        <p:spPr bwMode="auto">
          <a:xfrm flipV="1">
            <a:off x="3227388" y="2177752"/>
            <a:ext cx="1581150" cy="1588"/>
          </a:xfrm>
          <a:prstGeom prst="straightConnector1">
            <a:avLst/>
          </a:prstGeom>
          <a:noFill/>
          <a:ln w="19050" algn="ctr">
            <a:solidFill>
              <a:schemeClr val="accent1"/>
            </a:solidFill>
            <a:round/>
            <a:headEnd/>
            <a:tailEnd type="triangle" w="med" len="med"/>
          </a:ln>
        </p:spPr>
      </p:cxnSp>
      <p:sp>
        <p:nvSpPr>
          <p:cNvPr id="10" name="文本框 2"/>
          <p:cNvSpPr txBox="1">
            <a:spLocks noChangeArrowheads="1"/>
          </p:cNvSpPr>
          <p:nvPr/>
        </p:nvSpPr>
        <p:spPr bwMode="auto">
          <a:xfrm>
            <a:off x="2403960" y="4508103"/>
            <a:ext cx="1807369" cy="422275"/>
          </a:xfrm>
          <a:prstGeom prst="roundRect">
            <a:avLst/>
          </a:prstGeom>
          <a:ln>
            <a:headEnd/>
            <a:tailEnd/>
          </a:ln>
        </p:spPr>
        <p:style>
          <a:lnRef idx="1">
            <a:schemeClr val="accent5"/>
          </a:lnRef>
          <a:fillRef idx="2">
            <a:schemeClr val="accent5"/>
          </a:fillRef>
          <a:effectRef idx="1">
            <a:schemeClr val="accent5"/>
          </a:effectRef>
          <a:fontRef idx="minor">
            <a:schemeClr val="dk1"/>
          </a:fontRef>
        </p:style>
        <p:txBody>
          <a:bodyPr/>
          <a:lstStyle/>
          <a:p>
            <a:pPr algn="ctr" fontAlgn="auto">
              <a:spcBef>
                <a:spcPts val="0"/>
              </a:spcBef>
              <a:spcAft>
                <a:spcPts val="0"/>
              </a:spcAft>
              <a:defRPr/>
            </a:pPr>
            <a:r>
              <a:rPr lang="zh-CN" altLang="en-US" sz="1600" b="1" dirty="0">
                <a:solidFill>
                  <a:srgbClr val="000000"/>
                </a:solidFill>
                <a:latin typeface="宋体" charset="-122"/>
                <a:ea typeface="黑体" pitchFamily="49" charset="-122"/>
                <a:cs typeface="Times New Roman" pitchFamily="18" charset="0"/>
              </a:rPr>
              <a:t>嵌入式系统设计</a:t>
            </a:r>
            <a:endParaRPr lang="zh-CN" altLang="en-US" sz="2000" b="1" dirty="0">
              <a:solidFill>
                <a:srgbClr val="000000"/>
              </a:solidFill>
              <a:latin typeface="宋体" charset="-122"/>
              <a:ea typeface="黑体" pitchFamily="49" charset="-122"/>
              <a:cs typeface="Times New Roman" pitchFamily="18" charset="0"/>
            </a:endParaRPr>
          </a:p>
        </p:txBody>
      </p:sp>
      <p:cxnSp>
        <p:nvCxnSpPr>
          <p:cNvPr id="21513" name="直接箭头连接符 37"/>
          <p:cNvCxnSpPr>
            <a:cxnSpLocks noChangeShapeType="1"/>
          </p:cNvCxnSpPr>
          <p:nvPr/>
        </p:nvCxnSpPr>
        <p:spPr bwMode="auto">
          <a:xfrm>
            <a:off x="2781300" y="4076402"/>
            <a:ext cx="608013" cy="431800"/>
          </a:xfrm>
          <a:prstGeom prst="straightConnector1">
            <a:avLst/>
          </a:prstGeom>
          <a:noFill/>
          <a:ln w="28575" algn="ctr">
            <a:solidFill>
              <a:schemeClr val="accent1"/>
            </a:solidFill>
            <a:round/>
            <a:headEnd/>
            <a:tailEnd type="triangle" w="med" len="med"/>
          </a:ln>
        </p:spPr>
      </p:cxnSp>
      <p:sp>
        <p:nvSpPr>
          <p:cNvPr id="12" name="文本框 2"/>
          <p:cNvSpPr txBox="1">
            <a:spLocks noChangeArrowheads="1"/>
          </p:cNvSpPr>
          <p:nvPr/>
        </p:nvSpPr>
        <p:spPr bwMode="auto">
          <a:xfrm>
            <a:off x="4806641" y="3630215"/>
            <a:ext cx="1644650" cy="422275"/>
          </a:xfrm>
          <a:prstGeom prst="roundRect">
            <a:avLst/>
          </a:prstGeom>
          <a:ln>
            <a:headEnd/>
            <a:tailEnd/>
          </a:ln>
        </p:spPr>
        <p:style>
          <a:lnRef idx="0">
            <a:schemeClr val="accent5"/>
          </a:lnRef>
          <a:fillRef idx="3">
            <a:schemeClr val="accent5"/>
          </a:fillRef>
          <a:effectRef idx="3">
            <a:schemeClr val="accent5"/>
          </a:effectRef>
          <a:fontRef idx="minor">
            <a:schemeClr val="lt1"/>
          </a:fontRef>
        </p:style>
        <p:txBody>
          <a:bodyPr/>
          <a:lstStyle/>
          <a:p>
            <a:pPr algn="ctr" fontAlgn="auto">
              <a:spcBef>
                <a:spcPts val="0"/>
              </a:spcBef>
              <a:spcAft>
                <a:spcPts val="0"/>
              </a:spcAft>
              <a:defRPr/>
            </a:pPr>
            <a:r>
              <a:rPr lang="en-US" altLang="zh-CN" sz="1600" b="1">
                <a:solidFill>
                  <a:srgbClr val="000000"/>
                </a:solidFill>
                <a:latin typeface="宋体" charset="-122"/>
                <a:ea typeface="宋体"/>
                <a:cs typeface="Times New Roman" pitchFamily="18" charset="0"/>
              </a:rPr>
              <a:t>SOC</a:t>
            </a:r>
            <a:r>
              <a:rPr lang="zh-CN" altLang="en-US" sz="1600" b="1">
                <a:solidFill>
                  <a:srgbClr val="000000"/>
                </a:solidFill>
                <a:latin typeface="宋体" charset="-122"/>
                <a:ea typeface="黑体" pitchFamily="49" charset="-122"/>
                <a:cs typeface="Times New Roman" pitchFamily="18" charset="0"/>
              </a:rPr>
              <a:t>设计</a:t>
            </a:r>
            <a:endParaRPr lang="zh-CN" altLang="en-US" sz="2000" b="1">
              <a:solidFill>
                <a:srgbClr val="000000"/>
              </a:solidFill>
              <a:latin typeface="宋体" charset="-122"/>
              <a:ea typeface="黑体" pitchFamily="49" charset="-122"/>
            </a:endParaRPr>
          </a:p>
        </p:txBody>
      </p:sp>
      <p:cxnSp>
        <p:nvCxnSpPr>
          <p:cNvPr id="21515" name="直接箭头连接符 39"/>
          <p:cNvCxnSpPr>
            <a:cxnSpLocks noChangeShapeType="1"/>
          </p:cNvCxnSpPr>
          <p:nvPr/>
        </p:nvCxnSpPr>
        <p:spPr bwMode="auto">
          <a:xfrm>
            <a:off x="5630863" y="2514302"/>
            <a:ext cx="0" cy="323850"/>
          </a:xfrm>
          <a:prstGeom prst="straightConnector1">
            <a:avLst/>
          </a:prstGeom>
          <a:noFill/>
          <a:ln w="28575" algn="ctr">
            <a:solidFill>
              <a:schemeClr val="accent1"/>
            </a:solidFill>
            <a:round/>
            <a:headEnd/>
            <a:tailEnd type="triangle" w="med" len="med"/>
          </a:ln>
        </p:spPr>
      </p:cxnSp>
      <p:cxnSp>
        <p:nvCxnSpPr>
          <p:cNvPr id="21516" name="直接箭头连接符 40"/>
          <p:cNvCxnSpPr>
            <a:cxnSpLocks noChangeShapeType="1"/>
          </p:cNvCxnSpPr>
          <p:nvPr/>
        </p:nvCxnSpPr>
        <p:spPr bwMode="auto">
          <a:xfrm>
            <a:off x="3213100" y="3860502"/>
            <a:ext cx="1584325" cy="0"/>
          </a:xfrm>
          <a:prstGeom prst="straightConnector1">
            <a:avLst/>
          </a:prstGeom>
          <a:noFill/>
          <a:ln w="19050" algn="ctr">
            <a:solidFill>
              <a:schemeClr val="accent1"/>
            </a:solidFill>
            <a:round/>
            <a:headEnd/>
            <a:tailEnd type="triangle" w="med" len="med"/>
          </a:ln>
        </p:spPr>
      </p:cxnSp>
      <p:sp>
        <p:nvSpPr>
          <p:cNvPr id="15" name="文本框 2"/>
          <p:cNvSpPr txBox="1">
            <a:spLocks noChangeArrowheads="1"/>
          </p:cNvSpPr>
          <p:nvPr/>
        </p:nvSpPr>
        <p:spPr bwMode="auto">
          <a:xfrm>
            <a:off x="4644008" y="4493815"/>
            <a:ext cx="1807283" cy="422275"/>
          </a:xfrm>
          <a:prstGeom prst="roundRect">
            <a:avLst/>
          </a:prstGeom>
          <a:ln>
            <a:headEnd/>
            <a:tailEnd/>
          </a:ln>
        </p:spPr>
        <p:style>
          <a:lnRef idx="0">
            <a:schemeClr val="accent5"/>
          </a:lnRef>
          <a:fillRef idx="3">
            <a:schemeClr val="accent5"/>
          </a:fillRef>
          <a:effectRef idx="3">
            <a:schemeClr val="accent5"/>
          </a:effectRef>
          <a:fontRef idx="minor">
            <a:schemeClr val="lt1"/>
          </a:fontRef>
        </p:style>
        <p:txBody>
          <a:bodyPr/>
          <a:lstStyle/>
          <a:p>
            <a:pPr algn="ctr" fontAlgn="auto">
              <a:spcBef>
                <a:spcPts val="0"/>
              </a:spcBef>
              <a:spcAft>
                <a:spcPts val="0"/>
              </a:spcAft>
              <a:defRPr/>
            </a:pPr>
            <a:r>
              <a:rPr lang="zh-CN" altLang="en-US" sz="1600" b="1" dirty="0">
                <a:solidFill>
                  <a:srgbClr val="000000"/>
                </a:solidFill>
                <a:latin typeface="宋体" charset="-122"/>
                <a:ea typeface="黑体" pitchFamily="49" charset="-122"/>
                <a:cs typeface="Times New Roman" pitchFamily="18" charset="0"/>
              </a:rPr>
              <a:t>计算机系统设计</a:t>
            </a:r>
            <a:endParaRPr lang="zh-CN" altLang="en-US" sz="2000" b="1" dirty="0">
              <a:solidFill>
                <a:srgbClr val="000000"/>
              </a:solidFill>
              <a:latin typeface="宋体" charset="-122"/>
              <a:ea typeface="黑体" pitchFamily="49" charset="-122"/>
              <a:cs typeface="Times New Roman" pitchFamily="18" charset="0"/>
            </a:endParaRPr>
          </a:p>
        </p:txBody>
      </p:sp>
      <p:cxnSp>
        <p:nvCxnSpPr>
          <p:cNvPr id="21518" name="直接箭头连接符 42"/>
          <p:cNvCxnSpPr>
            <a:cxnSpLocks noChangeShapeType="1"/>
          </p:cNvCxnSpPr>
          <p:nvPr/>
        </p:nvCxnSpPr>
        <p:spPr bwMode="auto">
          <a:xfrm>
            <a:off x="5599113" y="4062115"/>
            <a:ext cx="0" cy="441325"/>
          </a:xfrm>
          <a:prstGeom prst="straightConnector1">
            <a:avLst/>
          </a:prstGeom>
          <a:noFill/>
          <a:ln w="28575" algn="ctr">
            <a:solidFill>
              <a:schemeClr val="accent1"/>
            </a:solidFill>
            <a:round/>
            <a:headEnd/>
            <a:tailEnd type="triangle" w="med" len="med"/>
          </a:ln>
        </p:spPr>
      </p:cxnSp>
      <p:cxnSp>
        <p:nvCxnSpPr>
          <p:cNvPr id="21519" name="直接箭头连接符 43"/>
          <p:cNvCxnSpPr>
            <a:cxnSpLocks noChangeShapeType="1"/>
          </p:cNvCxnSpPr>
          <p:nvPr/>
        </p:nvCxnSpPr>
        <p:spPr bwMode="auto">
          <a:xfrm>
            <a:off x="4221163" y="4724102"/>
            <a:ext cx="585787" cy="0"/>
          </a:xfrm>
          <a:prstGeom prst="straightConnector1">
            <a:avLst/>
          </a:prstGeom>
          <a:noFill/>
          <a:ln w="19050" algn="ctr">
            <a:solidFill>
              <a:schemeClr val="accent1"/>
            </a:solidFill>
            <a:round/>
            <a:headEnd/>
            <a:tailEnd type="triangle" w="med" len="med"/>
          </a:ln>
        </p:spPr>
      </p:cxnSp>
      <p:cxnSp>
        <p:nvCxnSpPr>
          <p:cNvPr id="21520" name="直接箭头连接符 45"/>
          <p:cNvCxnSpPr>
            <a:cxnSpLocks noChangeShapeType="1"/>
          </p:cNvCxnSpPr>
          <p:nvPr/>
        </p:nvCxnSpPr>
        <p:spPr bwMode="auto">
          <a:xfrm flipH="1">
            <a:off x="2309813" y="4076402"/>
            <a:ext cx="1587" cy="1079500"/>
          </a:xfrm>
          <a:prstGeom prst="straightConnector1">
            <a:avLst/>
          </a:prstGeom>
          <a:noFill/>
          <a:ln w="28575" algn="ctr">
            <a:solidFill>
              <a:schemeClr val="accent1"/>
            </a:solidFill>
            <a:round/>
            <a:headEnd/>
            <a:tailEnd type="triangle" w="med" len="med"/>
          </a:ln>
        </p:spPr>
      </p:cxnSp>
      <p:sp>
        <p:nvSpPr>
          <p:cNvPr id="19" name="文本框 2"/>
          <p:cNvSpPr txBox="1">
            <a:spLocks noChangeArrowheads="1"/>
          </p:cNvSpPr>
          <p:nvPr/>
        </p:nvSpPr>
        <p:spPr bwMode="auto">
          <a:xfrm>
            <a:off x="4806641" y="2838053"/>
            <a:ext cx="1633538" cy="412750"/>
          </a:xfrm>
          <a:prstGeom prst="roundRect">
            <a:avLst/>
          </a:prstGeom>
          <a:ln>
            <a:headEnd/>
            <a:tailEnd/>
          </a:ln>
        </p:spPr>
        <p:style>
          <a:lnRef idx="0">
            <a:schemeClr val="accent5"/>
          </a:lnRef>
          <a:fillRef idx="3">
            <a:schemeClr val="accent5"/>
          </a:fillRef>
          <a:effectRef idx="3">
            <a:schemeClr val="accent5"/>
          </a:effectRef>
          <a:fontRef idx="minor">
            <a:schemeClr val="lt1"/>
          </a:fontRef>
        </p:style>
        <p:txBody>
          <a:bodyPr/>
          <a:lstStyle/>
          <a:p>
            <a:pPr algn="ctr" fontAlgn="auto">
              <a:spcBef>
                <a:spcPts val="0"/>
              </a:spcBef>
              <a:spcAft>
                <a:spcPts val="0"/>
              </a:spcAft>
              <a:defRPr/>
            </a:pPr>
            <a:r>
              <a:rPr lang="zh-CN" altLang="en-US" sz="1600" b="1" dirty="0">
                <a:solidFill>
                  <a:srgbClr val="000000"/>
                </a:solidFill>
                <a:latin typeface="宋体" charset="-122"/>
                <a:ea typeface="黑体" pitchFamily="49" charset="-122"/>
                <a:cs typeface="Times New Roman" pitchFamily="18" charset="0"/>
              </a:rPr>
              <a:t>计算机接口</a:t>
            </a:r>
            <a:endParaRPr lang="zh-CN" altLang="en-US" sz="2000" b="1" dirty="0">
              <a:solidFill>
                <a:srgbClr val="000000"/>
              </a:solidFill>
              <a:latin typeface="宋体" charset="-122"/>
              <a:ea typeface="黑体" pitchFamily="49" charset="-122"/>
              <a:cs typeface="Times New Roman" pitchFamily="18" charset="0"/>
            </a:endParaRPr>
          </a:p>
        </p:txBody>
      </p:sp>
      <p:cxnSp>
        <p:nvCxnSpPr>
          <p:cNvPr id="21522" name="直接箭头连接符 52"/>
          <p:cNvCxnSpPr>
            <a:cxnSpLocks noChangeShapeType="1"/>
          </p:cNvCxnSpPr>
          <p:nvPr/>
        </p:nvCxnSpPr>
        <p:spPr bwMode="auto">
          <a:xfrm flipH="1">
            <a:off x="5629275" y="3236615"/>
            <a:ext cx="1588" cy="393700"/>
          </a:xfrm>
          <a:prstGeom prst="straightConnector1">
            <a:avLst/>
          </a:prstGeom>
          <a:noFill/>
          <a:ln w="28575" algn="ctr">
            <a:solidFill>
              <a:schemeClr val="accent1"/>
            </a:solidFill>
            <a:round/>
            <a:headEnd/>
            <a:tailEnd type="triangle" w="med" len="med"/>
          </a:ln>
        </p:spPr>
      </p:cxnSp>
      <p:cxnSp>
        <p:nvCxnSpPr>
          <p:cNvPr id="21523" name="直接箭头连接符 33"/>
          <p:cNvCxnSpPr>
            <a:cxnSpLocks noChangeShapeType="1"/>
          </p:cNvCxnSpPr>
          <p:nvPr/>
        </p:nvCxnSpPr>
        <p:spPr bwMode="auto">
          <a:xfrm flipH="1">
            <a:off x="2359025" y="2515890"/>
            <a:ext cx="4763" cy="322262"/>
          </a:xfrm>
          <a:prstGeom prst="straightConnector1">
            <a:avLst/>
          </a:prstGeom>
          <a:noFill/>
          <a:ln w="28575" algn="ctr">
            <a:solidFill>
              <a:schemeClr val="accent1"/>
            </a:solidFill>
            <a:round/>
            <a:headEnd/>
            <a:tailEnd type="triangle" w="med" len="med"/>
          </a:ln>
        </p:spPr>
      </p:cxnSp>
      <p:cxnSp>
        <p:nvCxnSpPr>
          <p:cNvPr id="21525" name="直接箭头连接符 47"/>
          <p:cNvCxnSpPr>
            <a:cxnSpLocks noChangeShapeType="1"/>
          </p:cNvCxnSpPr>
          <p:nvPr/>
        </p:nvCxnSpPr>
        <p:spPr bwMode="auto">
          <a:xfrm flipH="1">
            <a:off x="5619750" y="4916190"/>
            <a:ext cx="9525" cy="384175"/>
          </a:xfrm>
          <a:prstGeom prst="straightConnector1">
            <a:avLst/>
          </a:prstGeom>
          <a:noFill/>
          <a:ln w="28575" algn="ctr">
            <a:solidFill>
              <a:schemeClr val="accent1"/>
            </a:solidFill>
            <a:round/>
            <a:headEnd/>
            <a:tailEnd type="triangle" w="med" len="med"/>
          </a:ln>
        </p:spPr>
      </p:cxnSp>
      <p:sp>
        <p:nvSpPr>
          <p:cNvPr id="24" name="文本框 2"/>
          <p:cNvSpPr txBox="1">
            <a:spLocks noChangeArrowheads="1"/>
          </p:cNvSpPr>
          <p:nvPr/>
        </p:nvSpPr>
        <p:spPr bwMode="auto">
          <a:xfrm>
            <a:off x="4797116" y="5300265"/>
            <a:ext cx="1643063" cy="420688"/>
          </a:xfrm>
          <a:prstGeom prst="round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lstStyle/>
          <a:p>
            <a:pPr algn="ctr" fontAlgn="auto">
              <a:spcBef>
                <a:spcPts val="0"/>
              </a:spcBef>
              <a:spcAft>
                <a:spcPts val="0"/>
              </a:spcAft>
              <a:defRPr/>
            </a:pPr>
            <a:r>
              <a:rPr lang="zh-CN" altLang="en-US" sz="1600" b="1" dirty="0">
                <a:solidFill>
                  <a:srgbClr val="000000"/>
                </a:solidFill>
                <a:latin typeface="宋体" charset="-122"/>
                <a:ea typeface="黑体" pitchFamily="49" charset="-122"/>
                <a:cs typeface="Times New Roman" pitchFamily="18" charset="0"/>
              </a:rPr>
              <a:t>多核系统设计</a:t>
            </a:r>
            <a:endParaRPr lang="zh-CN" altLang="en-US" sz="2000" b="1" dirty="0">
              <a:solidFill>
                <a:srgbClr val="000000"/>
              </a:solidFill>
              <a:latin typeface="宋体" charset="-122"/>
              <a:ea typeface="黑体" pitchFamily="49" charset="-122"/>
              <a:cs typeface="Times New Roman" pitchFamily="18" charset="0"/>
            </a:endParaRPr>
          </a:p>
        </p:txBody>
      </p:sp>
      <p:sp>
        <p:nvSpPr>
          <p:cNvPr id="25" name="文本框 2"/>
          <p:cNvSpPr txBox="1">
            <a:spLocks noChangeArrowheads="1"/>
          </p:cNvSpPr>
          <p:nvPr/>
        </p:nvSpPr>
        <p:spPr bwMode="auto">
          <a:xfrm>
            <a:off x="1485591" y="5155803"/>
            <a:ext cx="1646238" cy="663575"/>
          </a:xfrm>
          <a:prstGeom prst="roundRect">
            <a:avLst/>
          </a:prstGeom>
          <a:ln>
            <a:headEnd/>
            <a:tailEnd/>
          </a:ln>
        </p:spPr>
        <p:style>
          <a:lnRef idx="1">
            <a:schemeClr val="accent5"/>
          </a:lnRef>
          <a:fillRef idx="2">
            <a:schemeClr val="accent5"/>
          </a:fillRef>
          <a:effectRef idx="1">
            <a:schemeClr val="accent5"/>
          </a:effectRef>
          <a:fontRef idx="minor">
            <a:schemeClr val="dk1"/>
          </a:fontRef>
        </p:style>
        <p:txBody>
          <a:bodyPr/>
          <a:lstStyle/>
          <a:p>
            <a:pPr algn="ctr" fontAlgn="auto">
              <a:spcBef>
                <a:spcPts val="0"/>
              </a:spcBef>
              <a:spcAft>
                <a:spcPts val="0"/>
              </a:spcAft>
              <a:defRPr/>
            </a:pPr>
            <a:r>
              <a:rPr lang="zh-CN" altLang="en-US" sz="1600" b="1" dirty="0">
                <a:solidFill>
                  <a:srgbClr val="000000"/>
                </a:solidFill>
                <a:latin typeface="宋体" charset="-122"/>
                <a:ea typeface="黑体" pitchFamily="49" charset="-122"/>
                <a:cs typeface="Times New Roman" pitchFamily="18" charset="0"/>
              </a:rPr>
              <a:t>计算机高级</a:t>
            </a:r>
            <a:endParaRPr lang="zh-CN" altLang="en-US" sz="2000" b="1" dirty="0">
              <a:solidFill>
                <a:srgbClr val="000000"/>
              </a:solidFill>
              <a:latin typeface="宋体" charset="-122"/>
              <a:ea typeface="黑体" pitchFamily="49" charset="-122"/>
              <a:cs typeface="Times New Roman" pitchFamily="18" charset="0"/>
            </a:endParaRPr>
          </a:p>
          <a:p>
            <a:pPr algn="ctr" fontAlgn="auto">
              <a:spcBef>
                <a:spcPts val="0"/>
              </a:spcBef>
              <a:spcAft>
                <a:spcPts val="0"/>
              </a:spcAft>
              <a:defRPr/>
            </a:pPr>
            <a:r>
              <a:rPr lang="zh-CN" altLang="en-US" sz="1600" b="1" dirty="0">
                <a:solidFill>
                  <a:srgbClr val="000000"/>
                </a:solidFill>
                <a:latin typeface="宋体" charset="-122"/>
                <a:ea typeface="黑体" pitchFamily="49" charset="-122"/>
                <a:cs typeface="Times New Roman" pitchFamily="18" charset="0"/>
              </a:rPr>
              <a:t>体系结构设计</a:t>
            </a:r>
            <a:endParaRPr lang="zh-CN" altLang="en-US" sz="2000" b="1" dirty="0">
              <a:solidFill>
                <a:srgbClr val="000000"/>
              </a:solidFill>
              <a:latin typeface="宋体" charset="-122"/>
              <a:ea typeface="黑体" pitchFamily="49" charset="-122"/>
              <a:cs typeface="Times New Roman" pitchFamily="18" charset="0"/>
            </a:endParaRPr>
          </a:p>
        </p:txBody>
      </p:sp>
      <p:cxnSp>
        <p:nvCxnSpPr>
          <p:cNvPr id="21528" name="直接箭头连接符 48"/>
          <p:cNvCxnSpPr>
            <a:cxnSpLocks noChangeShapeType="1"/>
          </p:cNvCxnSpPr>
          <p:nvPr/>
        </p:nvCxnSpPr>
        <p:spPr bwMode="auto">
          <a:xfrm flipV="1">
            <a:off x="3141663" y="5516265"/>
            <a:ext cx="1655762" cy="4762"/>
          </a:xfrm>
          <a:prstGeom prst="straightConnector1">
            <a:avLst/>
          </a:prstGeom>
          <a:noFill/>
          <a:ln w="28575" algn="ctr">
            <a:solidFill>
              <a:schemeClr val="accent1"/>
            </a:solidFill>
            <a:round/>
            <a:headEnd/>
            <a:tailEnd type="triangle" w="med" len="med"/>
          </a:ln>
        </p:spPr>
      </p:cxnSp>
      <p:sp>
        <p:nvSpPr>
          <p:cNvPr id="21530" name="Line 47"/>
          <p:cNvSpPr>
            <a:spLocks noChangeShapeType="1"/>
          </p:cNvSpPr>
          <p:nvPr/>
        </p:nvSpPr>
        <p:spPr bwMode="auto">
          <a:xfrm flipH="1">
            <a:off x="6453188" y="3858915"/>
            <a:ext cx="433387" cy="1587"/>
          </a:xfrm>
          <a:prstGeom prst="line">
            <a:avLst/>
          </a:prstGeom>
          <a:noFill/>
          <a:ln w="9525">
            <a:solidFill>
              <a:srgbClr val="0000CC"/>
            </a:solidFill>
            <a:round/>
            <a:headEnd/>
            <a:tailEnd type="triangle" w="med" len="med"/>
          </a:ln>
        </p:spPr>
        <p:txBody>
          <a:bodyPr/>
          <a:lstStyle/>
          <a:p>
            <a:pPr fontAlgn="auto">
              <a:spcBef>
                <a:spcPts val="0"/>
              </a:spcBef>
              <a:spcAft>
                <a:spcPts val="0"/>
              </a:spcAft>
            </a:pPr>
            <a:endParaRPr lang="zh-CN" altLang="en-US">
              <a:solidFill>
                <a:prstClr val="black"/>
              </a:solidFill>
              <a:latin typeface="Calibri"/>
              <a:ea typeface="宋体"/>
            </a:endParaRPr>
          </a:p>
        </p:txBody>
      </p:sp>
      <p:sp>
        <p:nvSpPr>
          <p:cNvPr id="21531" name="Line 48"/>
          <p:cNvSpPr>
            <a:spLocks noChangeShapeType="1"/>
          </p:cNvSpPr>
          <p:nvPr/>
        </p:nvSpPr>
        <p:spPr bwMode="auto">
          <a:xfrm flipH="1">
            <a:off x="6453188" y="4724102"/>
            <a:ext cx="433387" cy="1588"/>
          </a:xfrm>
          <a:prstGeom prst="line">
            <a:avLst/>
          </a:prstGeom>
          <a:noFill/>
          <a:ln w="9525">
            <a:solidFill>
              <a:srgbClr val="0000CC"/>
            </a:solidFill>
            <a:round/>
            <a:headEnd/>
            <a:tailEnd type="triangle" w="med" len="med"/>
          </a:ln>
        </p:spPr>
        <p:txBody>
          <a:bodyPr/>
          <a:lstStyle/>
          <a:p>
            <a:pPr fontAlgn="auto">
              <a:spcBef>
                <a:spcPts val="0"/>
              </a:spcBef>
              <a:spcAft>
                <a:spcPts val="0"/>
              </a:spcAft>
            </a:pPr>
            <a:endParaRPr lang="zh-CN" altLang="en-US">
              <a:solidFill>
                <a:prstClr val="black"/>
              </a:solidFill>
              <a:latin typeface="Calibri"/>
              <a:ea typeface="宋体"/>
            </a:endParaRPr>
          </a:p>
        </p:txBody>
      </p:sp>
      <p:sp>
        <p:nvSpPr>
          <p:cNvPr id="21532" name="Rectangle 49"/>
          <p:cNvSpPr>
            <a:spLocks noChangeArrowheads="1"/>
          </p:cNvSpPr>
          <p:nvPr/>
        </p:nvSpPr>
        <p:spPr bwMode="auto">
          <a:xfrm>
            <a:off x="6886575" y="3644602"/>
            <a:ext cx="1511300" cy="1296988"/>
          </a:xfrm>
          <a:prstGeom prst="rect">
            <a:avLst/>
          </a:prstGeom>
          <a:noFill/>
          <a:ln w="19050">
            <a:solidFill>
              <a:srgbClr val="0000CC"/>
            </a:solidFill>
            <a:prstDash val="dash"/>
            <a:miter lim="800000"/>
            <a:headEnd/>
            <a:tailEnd/>
          </a:ln>
        </p:spPr>
        <p:txBody>
          <a:bodyPr wrap="none" anchor="ctr"/>
          <a:lstStyle/>
          <a:p>
            <a:pPr fontAlgn="auto">
              <a:spcBef>
                <a:spcPts val="0"/>
              </a:spcBef>
              <a:spcAft>
                <a:spcPts val="0"/>
              </a:spcAft>
            </a:pPr>
            <a:endParaRPr lang="zh-CN" altLang="en-US">
              <a:solidFill>
                <a:prstClr val="black"/>
              </a:solidFill>
              <a:latin typeface="Calibri" pitchFamily="34" charset="0"/>
              <a:ea typeface="宋体"/>
            </a:endParaRPr>
          </a:p>
        </p:txBody>
      </p:sp>
      <p:sp>
        <p:nvSpPr>
          <p:cNvPr id="31" name="文本框 2"/>
          <p:cNvSpPr txBox="1">
            <a:spLocks noChangeArrowheads="1"/>
          </p:cNvSpPr>
          <p:nvPr/>
        </p:nvSpPr>
        <p:spPr bwMode="auto">
          <a:xfrm>
            <a:off x="6957704" y="3787378"/>
            <a:ext cx="1368425" cy="422275"/>
          </a:xfrm>
          <a:prstGeom prst="round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algn="ctr" fontAlgn="auto">
              <a:spcBef>
                <a:spcPts val="0"/>
              </a:spcBef>
              <a:spcAft>
                <a:spcPts val="0"/>
              </a:spcAft>
              <a:defRPr/>
            </a:pPr>
            <a:r>
              <a:rPr lang="zh-CN" altLang="en-US" sz="1600" b="1" dirty="0">
                <a:solidFill>
                  <a:srgbClr val="000000"/>
                </a:solidFill>
                <a:latin typeface="宋体" charset="-122"/>
                <a:ea typeface="宋体"/>
                <a:cs typeface="Times New Roman" pitchFamily="18" charset="0"/>
              </a:rPr>
              <a:t>操作系统</a:t>
            </a:r>
            <a:r>
              <a:rPr lang="en-US" altLang="zh-CN" sz="1600" b="1" dirty="0">
                <a:solidFill>
                  <a:srgbClr val="000000"/>
                </a:solidFill>
                <a:latin typeface="宋体" charset="-122"/>
                <a:ea typeface="宋体"/>
                <a:cs typeface="Times New Roman" pitchFamily="18" charset="0"/>
              </a:rPr>
              <a:t>-OS</a:t>
            </a:r>
            <a:endParaRPr lang="en-US" altLang="zh-CN" sz="2000" b="1" dirty="0">
              <a:solidFill>
                <a:srgbClr val="000000"/>
              </a:solidFill>
              <a:latin typeface="宋体" charset="-122"/>
              <a:ea typeface="黑体" pitchFamily="49" charset="-122"/>
            </a:endParaRPr>
          </a:p>
        </p:txBody>
      </p:sp>
      <p:sp>
        <p:nvSpPr>
          <p:cNvPr id="32" name="文本框 2"/>
          <p:cNvSpPr txBox="1">
            <a:spLocks noChangeArrowheads="1"/>
          </p:cNvSpPr>
          <p:nvPr/>
        </p:nvSpPr>
        <p:spPr bwMode="auto">
          <a:xfrm>
            <a:off x="6957704" y="4436665"/>
            <a:ext cx="1368425" cy="422275"/>
          </a:xfrm>
          <a:prstGeom prst="roundRect">
            <a:avLst/>
          </a:prstGeom>
          <a:ln>
            <a:headEnd/>
            <a:tailEnd/>
          </a:ln>
        </p:spPr>
        <p:style>
          <a:lnRef idx="1">
            <a:schemeClr val="accent3"/>
          </a:lnRef>
          <a:fillRef idx="3">
            <a:schemeClr val="accent3"/>
          </a:fillRef>
          <a:effectRef idx="2">
            <a:schemeClr val="accent3"/>
          </a:effectRef>
          <a:fontRef idx="minor">
            <a:schemeClr val="lt1"/>
          </a:fontRef>
        </p:style>
        <p:txBody>
          <a:bodyPr/>
          <a:lstStyle/>
          <a:p>
            <a:pPr algn="ctr" fontAlgn="auto">
              <a:spcBef>
                <a:spcPts val="0"/>
              </a:spcBef>
              <a:spcAft>
                <a:spcPts val="0"/>
              </a:spcAft>
              <a:defRPr/>
            </a:pPr>
            <a:r>
              <a:rPr lang="zh-CN" altLang="en-US" sz="1600" b="1" dirty="0">
                <a:solidFill>
                  <a:srgbClr val="000000"/>
                </a:solidFill>
                <a:latin typeface="宋体" charset="-122"/>
                <a:ea typeface="宋体"/>
                <a:cs typeface="Times New Roman" pitchFamily="18" charset="0"/>
              </a:rPr>
              <a:t>编译技术</a:t>
            </a:r>
            <a:endParaRPr lang="en-US" altLang="zh-CN" sz="2000" b="1" dirty="0">
              <a:solidFill>
                <a:srgbClr val="000000"/>
              </a:solidFill>
              <a:latin typeface="宋体" charset="-122"/>
              <a:ea typeface="黑体" pitchFamily="49" charset="-122"/>
            </a:endParaRPr>
          </a:p>
        </p:txBody>
      </p:sp>
      <p:sp>
        <p:nvSpPr>
          <p:cNvPr id="21539" name="AutoShape 52"/>
          <p:cNvSpPr>
            <a:spLocks noChangeArrowheads="1"/>
          </p:cNvSpPr>
          <p:nvPr/>
        </p:nvSpPr>
        <p:spPr bwMode="auto">
          <a:xfrm>
            <a:off x="9525" y="2636540"/>
            <a:ext cx="1476375" cy="1204912"/>
          </a:xfrm>
          <a:prstGeom prst="cloudCallout">
            <a:avLst>
              <a:gd name="adj1" fmla="val 53111"/>
              <a:gd name="adj2" fmla="val -69375"/>
            </a:avLst>
          </a:prstGeom>
          <a:solidFill>
            <a:schemeClr val="bg1"/>
          </a:solidFill>
          <a:ln w="9525">
            <a:solidFill>
              <a:srgbClr val="FF0000"/>
            </a:solidFill>
            <a:round/>
            <a:headEnd/>
            <a:tailEnd/>
          </a:ln>
        </p:spPr>
        <p:txBody>
          <a:bodyPr/>
          <a:lstStyle/>
          <a:p>
            <a:pPr algn="ctr" fontAlgn="auto">
              <a:spcBef>
                <a:spcPts val="0"/>
              </a:spcBef>
              <a:spcAft>
                <a:spcPts val="0"/>
              </a:spcAft>
            </a:pPr>
            <a:r>
              <a:rPr lang="zh-CN" altLang="en-US" b="1">
                <a:solidFill>
                  <a:prstClr val="black"/>
                </a:solidFill>
                <a:latin typeface="Calibri" pitchFamily="34" charset="0"/>
                <a:ea typeface="宋体"/>
              </a:rPr>
              <a:t>核心</a:t>
            </a:r>
          </a:p>
          <a:p>
            <a:pPr algn="ctr" fontAlgn="auto">
              <a:spcBef>
                <a:spcPts val="0"/>
              </a:spcBef>
              <a:spcAft>
                <a:spcPts val="0"/>
              </a:spcAft>
            </a:pPr>
            <a:r>
              <a:rPr lang="zh-CN" altLang="en-US" b="1">
                <a:solidFill>
                  <a:prstClr val="black"/>
                </a:solidFill>
                <a:latin typeface="Calibri" pitchFamily="34" charset="0"/>
                <a:ea typeface="宋体"/>
              </a:rPr>
              <a:t>课程群</a:t>
            </a:r>
          </a:p>
        </p:txBody>
      </p:sp>
      <p:sp>
        <p:nvSpPr>
          <p:cNvPr id="21540" name="AutoShape 53"/>
          <p:cNvSpPr>
            <a:spLocks noChangeArrowheads="1"/>
          </p:cNvSpPr>
          <p:nvPr/>
        </p:nvSpPr>
        <p:spPr bwMode="auto">
          <a:xfrm>
            <a:off x="6669088" y="1628477"/>
            <a:ext cx="2089150" cy="647700"/>
          </a:xfrm>
          <a:prstGeom prst="cloudCallout">
            <a:avLst>
              <a:gd name="adj1" fmla="val -54185"/>
              <a:gd name="adj2" fmla="val 120699"/>
            </a:avLst>
          </a:prstGeom>
          <a:solidFill>
            <a:schemeClr val="bg1"/>
          </a:solidFill>
          <a:ln w="9525">
            <a:solidFill>
              <a:srgbClr val="0000CC"/>
            </a:solidFill>
            <a:round/>
            <a:headEnd/>
            <a:tailEnd/>
          </a:ln>
        </p:spPr>
        <p:txBody>
          <a:bodyPr/>
          <a:lstStyle/>
          <a:p>
            <a:pPr algn="ctr" fontAlgn="auto">
              <a:spcBef>
                <a:spcPts val="0"/>
              </a:spcBef>
              <a:spcAft>
                <a:spcPts val="0"/>
              </a:spcAft>
            </a:pPr>
            <a:r>
              <a:rPr lang="zh-CN" altLang="en-US" b="1" dirty="0">
                <a:solidFill>
                  <a:prstClr val="black"/>
                </a:solidFill>
                <a:latin typeface="Calibri" pitchFamily="34" charset="0"/>
                <a:ea typeface="宋体"/>
              </a:rPr>
              <a:t>扩展课程群</a:t>
            </a:r>
          </a:p>
        </p:txBody>
      </p:sp>
      <p:sp>
        <p:nvSpPr>
          <p:cNvPr id="21541" name="Rectangle 55"/>
          <p:cNvSpPr>
            <a:spLocks noChangeArrowheads="1"/>
          </p:cNvSpPr>
          <p:nvPr/>
        </p:nvSpPr>
        <p:spPr bwMode="auto">
          <a:xfrm>
            <a:off x="7029450" y="5819477"/>
            <a:ext cx="1728788" cy="777875"/>
          </a:xfrm>
          <a:prstGeom prst="cloudCallout">
            <a:avLst>
              <a:gd name="adj1" fmla="val -86745"/>
              <a:gd name="adj2" fmla="val -11648"/>
            </a:avLst>
          </a:prstGeom>
          <a:solidFill>
            <a:schemeClr val="folHlink"/>
          </a:solidFill>
          <a:ln w="9525">
            <a:solidFill>
              <a:schemeClr val="bg1"/>
            </a:solidFill>
            <a:miter lim="800000"/>
            <a:headEnd/>
            <a:tailEnd/>
          </a:ln>
        </p:spPr>
        <p:txBody>
          <a:bodyPr wrap="none" anchor="ctr"/>
          <a:lstStyle/>
          <a:p>
            <a:pPr algn="ctr" fontAlgn="auto">
              <a:spcBef>
                <a:spcPts val="0"/>
              </a:spcBef>
              <a:spcAft>
                <a:spcPts val="0"/>
              </a:spcAft>
            </a:pPr>
            <a:r>
              <a:rPr lang="zh-CN" altLang="en-US" dirty="0">
                <a:solidFill>
                  <a:prstClr val="white"/>
                </a:solidFill>
                <a:latin typeface="Calibri" pitchFamily="34" charset="0"/>
                <a:ea typeface="宋体"/>
              </a:rPr>
              <a:t>系统课程群</a:t>
            </a:r>
          </a:p>
        </p:txBody>
      </p:sp>
      <p:sp>
        <p:nvSpPr>
          <p:cNvPr id="36" name="文本框 2"/>
          <p:cNvSpPr txBox="1">
            <a:spLocks noChangeArrowheads="1"/>
          </p:cNvSpPr>
          <p:nvPr/>
        </p:nvSpPr>
        <p:spPr bwMode="auto">
          <a:xfrm>
            <a:off x="6947991" y="5084365"/>
            <a:ext cx="1368425" cy="422275"/>
          </a:xfrm>
          <a:prstGeom prst="roundRect">
            <a:avLst/>
          </a:prstGeom>
          <a:ln>
            <a:headEnd/>
            <a:tailEnd/>
          </a:ln>
        </p:spPr>
        <p:style>
          <a:lnRef idx="1">
            <a:schemeClr val="dk1"/>
          </a:lnRef>
          <a:fillRef idx="2">
            <a:schemeClr val="dk1"/>
          </a:fillRef>
          <a:effectRef idx="1">
            <a:schemeClr val="dk1"/>
          </a:effectRef>
          <a:fontRef idx="minor">
            <a:schemeClr val="dk1"/>
          </a:fontRef>
        </p:style>
        <p:txBody>
          <a:bodyPr/>
          <a:lstStyle/>
          <a:p>
            <a:pPr algn="ctr" fontAlgn="auto">
              <a:spcBef>
                <a:spcPts val="0"/>
              </a:spcBef>
              <a:spcAft>
                <a:spcPts val="0"/>
              </a:spcAft>
              <a:defRPr/>
            </a:pPr>
            <a:r>
              <a:rPr lang="zh-CN" altLang="zh-CN" sz="1600" b="1" dirty="0">
                <a:solidFill>
                  <a:srgbClr val="000000"/>
                </a:solidFill>
                <a:latin typeface="宋体" charset="-122"/>
                <a:ea typeface="宋体"/>
                <a:cs typeface="Times New Roman" pitchFamily="18" charset="0"/>
              </a:rPr>
              <a:t>D</a:t>
            </a:r>
            <a:r>
              <a:rPr lang="en-US" altLang="zh-CN" sz="1600" b="1" dirty="0">
                <a:solidFill>
                  <a:srgbClr val="000000"/>
                </a:solidFill>
                <a:latin typeface="宋体" charset="-122"/>
                <a:ea typeface="宋体"/>
                <a:cs typeface="Times New Roman" pitchFamily="18" charset="0"/>
              </a:rPr>
              <a:t>B</a:t>
            </a:r>
            <a:r>
              <a:rPr lang="zh-CN" altLang="en-US" sz="1600" b="1" dirty="0">
                <a:solidFill>
                  <a:srgbClr val="000000"/>
                </a:solidFill>
                <a:latin typeface="宋体" charset="-122"/>
                <a:ea typeface="宋体"/>
                <a:cs typeface="Times New Roman" pitchFamily="18" charset="0"/>
              </a:rPr>
              <a:t>、。。。</a:t>
            </a:r>
            <a:endParaRPr lang="en-US" altLang="zh-CN" sz="2000" b="1" dirty="0">
              <a:solidFill>
                <a:srgbClr val="000000"/>
              </a:solidFill>
              <a:latin typeface="宋体" charset="-122"/>
              <a:ea typeface="黑体" pitchFamily="49" charset="-122"/>
            </a:endParaRPr>
          </a:p>
        </p:txBody>
      </p:sp>
      <p:sp>
        <p:nvSpPr>
          <p:cNvPr id="3" name="TextBox 2"/>
          <p:cNvSpPr txBox="1"/>
          <p:nvPr/>
        </p:nvSpPr>
        <p:spPr>
          <a:xfrm>
            <a:off x="323528" y="1052736"/>
            <a:ext cx="8640960" cy="369332"/>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fontAlgn="auto">
              <a:spcBef>
                <a:spcPts val="0"/>
              </a:spcBef>
              <a:spcAft>
                <a:spcPts val="0"/>
              </a:spcAft>
            </a:pPr>
            <a:r>
              <a:rPr lang="zh-CN" altLang="zh-CN" b="1" dirty="0">
                <a:solidFill>
                  <a:prstClr val="white"/>
                </a:solidFill>
                <a:latin typeface="Calibri"/>
                <a:ea typeface="宋体"/>
              </a:rPr>
              <a:t>以系统设计为统一视图，建立层次化、循序递进、开放式课程群的课程体系</a:t>
            </a:r>
            <a:endParaRPr lang="zh-CN" altLang="en-US" b="1" dirty="0">
              <a:solidFill>
                <a:prstClr val="white"/>
              </a:solidFill>
              <a:latin typeface="Calibri"/>
              <a:ea typeface="宋体"/>
            </a:endParaRPr>
          </a:p>
        </p:txBody>
      </p:sp>
    </p:spTree>
    <p:extLst>
      <p:ext uri="{BB962C8B-B14F-4D97-AF65-F5344CB8AC3E}">
        <p14:creationId xmlns:p14="http://schemas.microsoft.com/office/powerpoint/2010/main" val="89572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524"/>
                                        </p:tgtEl>
                                        <p:attrNameLst>
                                          <p:attrName>style.visibility</p:attrName>
                                        </p:attrNameLst>
                                      </p:cBhvr>
                                      <p:to>
                                        <p:strVal val="visible"/>
                                      </p:to>
                                    </p:set>
                                    <p:animEffect transition="in" filter="barn(inVertical)">
                                      <p:cBhvr>
                                        <p:cTn id="7" dur="500"/>
                                        <p:tgtEl>
                                          <p:spTgt spid="2152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1539"/>
                                        </p:tgtEl>
                                        <p:attrNameLst>
                                          <p:attrName>style.visibility</p:attrName>
                                        </p:attrNameLst>
                                      </p:cBhvr>
                                      <p:to>
                                        <p:strVal val="visible"/>
                                      </p:to>
                                    </p:set>
                                    <p:animEffect transition="in" filter="barn(inVertical)">
                                      <p:cBhvr>
                                        <p:cTn id="10" dur="500"/>
                                        <p:tgtEl>
                                          <p:spTgt spid="2153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1529"/>
                                        </p:tgtEl>
                                        <p:attrNameLst>
                                          <p:attrName>style.visibility</p:attrName>
                                        </p:attrNameLst>
                                      </p:cBhvr>
                                      <p:to>
                                        <p:strVal val="visible"/>
                                      </p:to>
                                    </p:set>
                                    <p:animEffect transition="in" filter="barn(inVertical)">
                                      <p:cBhvr>
                                        <p:cTn id="15" dur="500"/>
                                        <p:tgtEl>
                                          <p:spTgt spid="2152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1540"/>
                                        </p:tgtEl>
                                        <p:attrNameLst>
                                          <p:attrName>style.visibility</p:attrName>
                                        </p:attrNameLst>
                                      </p:cBhvr>
                                      <p:to>
                                        <p:strVal val="visible"/>
                                      </p:to>
                                    </p:set>
                                    <p:animEffect transition="in" filter="barn(inVertical)">
                                      <p:cBhvr>
                                        <p:cTn id="18" dur="500"/>
                                        <p:tgtEl>
                                          <p:spTgt spid="21540"/>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16" presetClass="entr" presetSubtype="21" fill="hold" grpId="0" nodeType="withEffect">
                                  <p:stCondLst>
                                    <p:cond delay="0"/>
                                  </p:stCondLst>
                                  <p:childTnLst>
                                    <p:set>
                                      <p:cBhvr>
                                        <p:cTn id="27" dur="1" fill="hold">
                                          <p:stCondLst>
                                            <p:cond delay="0"/>
                                          </p:stCondLst>
                                        </p:cTn>
                                        <p:tgtEl>
                                          <p:spTgt spid="21541"/>
                                        </p:tgtEl>
                                        <p:attrNameLst>
                                          <p:attrName>style.visibility</p:attrName>
                                        </p:attrNameLst>
                                      </p:cBhvr>
                                      <p:to>
                                        <p:strVal val="visible"/>
                                      </p:to>
                                    </p:set>
                                    <p:animEffect transition="in" filter="barn(inVertical)">
                                      <p:cBhvr>
                                        <p:cTn id="28" dur="500"/>
                                        <p:tgtEl>
                                          <p:spTgt spid="21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529" grpId="0" animBg="1"/>
      <p:bldP spid="21524" grpId="0" animBg="1"/>
      <p:bldP spid="21539" grpId="0" animBg="1"/>
      <p:bldP spid="21540" grpId="0" animBg="1"/>
      <p:bldP spid="2154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p:txBody>
          <a:bodyPr/>
          <a:lstStyle/>
          <a:p>
            <a:pPr eaLnBrk="1" hangingPunct="1"/>
            <a:r>
              <a:rPr lang="en-US" altLang="zh-CN"/>
              <a:t>TOP 10, 11/2009</a:t>
            </a:r>
          </a:p>
        </p:txBody>
      </p:sp>
      <p:sp>
        <p:nvSpPr>
          <p:cNvPr id="13318" name="Rectangle 4"/>
          <p:cNvSpPr>
            <a:spLocks noChangeArrowheads="1"/>
          </p:cNvSpPr>
          <p:nvPr/>
        </p:nvSpPr>
        <p:spPr bwMode="auto">
          <a:xfrm>
            <a:off x="0" y="-1770063"/>
            <a:ext cx="9144000" cy="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bIns="79350" anchor="ctr">
            <a:spAutoFit/>
          </a:bodyPr>
          <a:lstStyle/>
          <a:p>
            <a:endParaRPr lang="zh-CN" altLang="en-US"/>
          </a:p>
        </p:txBody>
      </p:sp>
      <p:graphicFrame>
        <p:nvGraphicFramePr>
          <p:cNvPr id="365733" name="Group 165"/>
          <p:cNvGraphicFramePr>
            <a:graphicFrameLocks noGrp="1"/>
          </p:cNvGraphicFramePr>
          <p:nvPr>
            <p:extLst>
              <p:ext uri="{D42A27DB-BD31-4B8C-83A1-F6EECF244321}">
                <p14:modId xmlns:p14="http://schemas.microsoft.com/office/powerpoint/2010/main" val="1564344601"/>
              </p:ext>
            </p:extLst>
          </p:nvPr>
        </p:nvGraphicFramePr>
        <p:xfrm>
          <a:off x="179512" y="1412776"/>
          <a:ext cx="8856538" cy="5320499"/>
        </p:xfrm>
        <a:graphic>
          <a:graphicData uri="http://schemas.openxmlformats.org/drawingml/2006/table">
            <a:tbl>
              <a:tblPr/>
              <a:tblGrid>
                <a:gridCol w="967548">
                  <a:extLst>
                    <a:ext uri="{9D8B030D-6E8A-4147-A177-3AD203B41FA5}">
                      <a16:colId xmlns:a16="http://schemas.microsoft.com/office/drawing/2014/main" val="20000"/>
                    </a:ext>
                  </a:extLst>
                </a:gridCol>
                <a:gridCol w="7888990">
                  <a:extLst>
                    <a:ext uri="{9D8B030D-6E8A-4147-A177-3AD203B41FA5}">
                      <a16:colId xmlns:a16="http://schemas.microsoft.com/office/drawing/2014/main" val="20001"/>
                    </a:ext>
                  </a:extLst>
                </a:gridCol>
              </a:tblGrid>
              <a:tr h="1271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rgbClr val="FFFFFF"/>
                          </a:solidFill>
                          <a:effectLst/>
                          <a:latin typeface="Arial" charset="0"/>
                          <a:ea typeface="宋体" pitchFamily="2" charset="-122"/>
                          <a:cs typeface="Arial" charset="0"/>
                        </a:rPr>
                        <a:t>1</a:t>
                      </a:r>
                      <a:endParaRPr kumimoji="1"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Arial" charset="0"/>
                          <a:ea typeface="宋体" pitchFamily="2" charset="-122"/>
                          <a:cs typeface="Arial" charset="0"/>
                          <a:hlinkClick r:id="rId2"/>
                        </a:rPr>
                        <a:t>Jaguar - Cray XT5-HE Opteron Six Core 2.6 GHz</a:t>
                      </a:r>
                      <a:endParaRPr kumimoji="1"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5095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FFFFFF"/>
                          </a:solidFill>
                          <a:effectLst/>
                          <a:latin typeface="Arial" charset="0"/>
                          <a:ea typeface="宋体" pitchFamily="2" charset="-122"/>
                          <a:cs typeface="Arial" charset="0"/>
                        </a:rPr>
                        <a:t>2</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Arial" charset="0"/>
                          <a:ea typeface="宋体" pitchFamily="2" charset="-122"/>
                          <a:cs typeface="Arial" charset="0"/>
                          <a:hlinkClick r:id="rId3"/>
                        </a:rPr>
                        <a:t>Roadrunner - BladeCenter QS22/LS21 Cluster, PowerXCell 8i 3.2 Ghz / Opteron DC 1.8 GHz, Voltaire Infiniband</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EEEEE"/>
                    </a:solidFill>
                  </a:tcPr>
                </a:tc>
                <a:extLst>
                  <a:ext uri="{0D108BD9-81ED-4DB2-BD59-A6C34878D82A}">
                    <a16:rowId xmlns:a16="http://schemas.microsoft.com/office/drawing/2014/main" val="10001"/>
                  </a:ext>
                </a:extLst>
              </a:tr>
              <a:tr h="38742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FFFFFF"/>
                          </a:solidFill>
                          <a:effectLst/>
                          <a:latin typeface="Arial" charset="0"/>
                          <a:ea typeface="宋体" pitchFamily="2" charset="-122"/>
                          <a:cs typeface="Arial" charset="0"/>
                        </a:rPr>
                        <a:t>3</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Arial" charset="0"/>
                          <a:ea typeface="宋体" pitchFamily="2" charset="-122"/>
                          <a:cs typeface="Arial" charset="0"/>
                          <a:hlinkClick r:id="rId4"/>
                        </a:rPr>
                        <a:t>Kraken XT5 - Cray XT5-HE Opteron Six Core 2.6 GHz</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59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FFFFFF"/>
                          </a:solidFill>
                          <a:effectLst/>
                          <a:latin typeface="Arial" charset="0"/>
                          <a:ea typeface="宋体" pitchFamily="2" charset="-122"/>
                          <a:cs typeface="Arial" charset="0"/>
                        </a:rPr>
                        <a:t>4</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Arial" charset="0"/>
                          <a:ea typeface="宋体" pitchFamily="2" charset="-122"/>
                          <a:cs typeface="Arial" charset="0"/>
                          <a:hlinkClick r:id="rId5"/>
                        </a:rPr>
                        <a:t>JUGENE - Blue Gene/P Solution</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EEEEE"/>
                    </a:solidFill>
                  </a:tcPr>
                </a:tc>
                <a:extLst>
                  <a:ext uri="{0D108BD9-81ED-4DB2-BD59-A6C34878D82A}">
                    <a16:rowId xmlns:a16="http://schemas.microsoft.com/office/drawing/2014/main" val="10003"/>
                  </a:ext>
                </a:extLst>
              </a:tr>
              <a:tr h="69560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rgbClr val="FFFFFF"/>
                          </a:solidFill>
                          <a:effectLst/>
                          <a:latin typeface="Arial" charset="0"/>
                          <a:ea typeface="宋体" pitchFamily="2" charset="-122"/>
                          <a:cs typeface="Arial" charset="0"/>
                        </a:rPr>
                        <a:t>5</a:t>
                      </a:r>
                      <a:endParaRPr kumimoji="1"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Arial" charset="0"/>
                          <a:ea typeface="宋体" pitchFamily="2" charset="-122"/>
                          <a:cs typeface="Arial" charset="0"/>
                          <a:hlinkClick r:id="rId6"/>
                        </a:rPr>
                        <a:t>Tianhe-1 - NUDT TH-1 Cluster, Xeon E5540/E5450, ATI Radeon HD 4870, Infiniband</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9560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FFFFFF"/>
                          </a:solidFill>
                          <a:effectLst/>
                          <a:latin typeface="Arial" charset="0"/>
                          <a:ea typeface="宋体" pitchFamily="2" charset="-122"/>
                          <a:cs typeface="Arial" charset="0"/>
                        </a:rPr>
                        <a:t>6</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Arial" charset="0"/>
                          <a:ea typeface="宋体" pitchFamily="2" charset="-122"/>
                          <a:cs typeface="Arial" charset="0"/>
                          <a:hlinkClick r:id="rId7"/>
                        </a:rPr>
                        <a:t>Pleiades - SGI Altix ICE 8200EX, Xeon QC 3.0 GHz/Nehalem EP 2.93 Ghz</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EEEEE"/>
                    </a:solidFill>
                  </a:tcPr>
                </a:tc>
                <a:extLst>
                  <a:ext uri="{0D108BD9-81ED-4DB2-BD59-A6C34878D82A}">
                    <a16:rowId xmlns:a16="http://schemas.microsoft.com/office/drawing/2014/main" val="10005"/>
                  </a:ext>
                </a:extLst>
              </a:tr>
              <a:tr h="3859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FFFFFF"/>
                          </a:solidFill>
                          <a:effectLst/>
                          <a:latin typeface="Arial" charset="0"/>
                          <a:ea typeface="宋体" pitchFamily="2" charset="-122"/>
                          <a:cs typeface="Arial" charset="0"/>
                        </a:rPr>
                        <a:t>7</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Arial" charset="0"/>
                          <a:ea typeface="宋体" pitchFamily="2" charset="-122"/>
                          <a:cs typeface="Arial" charset="0"/>
                          <a:hlinkClick r:id="rId8"/>
                        </a:rPr>
                        <a:t>BlueGene/L - eServer Blue Gene Solution</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629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FFFFFF"/>
                          </a:solidFill>
                          <a:effectLst/>
                          <a:latin typeface="Arial" charset="0"/>
                          <a:ea typeface="宋体" pitchFamily="2" charset="-122"/>
                          <a:cs typeface="Arial" charset="0"/>
                        </a:rPr>
                        <a:t>8</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Arial" charset="0"/>
                          <a:ea typeface="宋体" pitchFamily="2" charset="-122"/>
                          <a:cs typeface="Arial" charset="0"/>
                          <a:hlinkClick r:id="rId9"/>
                        </a:rPr>
                        <a:t>Blue Gene/P Solution</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EEEEE"/>
                    </a:solidFill>
                  </a:tcPr>
                </a:tc>
                <a:extLst>
                  <a:ext uri="{0D108BD9-81ED-4DB2-BD59-A6C34878D82A}">
                    <a16:rowId xmlns:a16="http://schemas.microsoft.com/office/drawing/2014/main" val="10007"/>
                  </a:ext>
                </a:extLst>
              </a:tr>
              <a:tr h="58994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FFFFFF"/>
                          </a:solidFill>
                          <a:effectLst/>
                          <a:latin typeface="Arial" charset="0"/>
                          <a:ea typeface="宋体" pitchFamily="2" charset="-122"/>
                          <a:cs typeface="Arial" charset="0"/>
                        </a:rPr>
                        <a:t>9</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Arial" charset="0"/>
                          <a:ea typeface="宋体" pitchFamily="2" charset="-122"/>
                          <a:cs typeface="Arial" charset="0"/>
                          <a:hlinkClick r:id="rId10"/>
                        </a:rPr>
                        <a:t>Ranger - SunBlade x6420, Opteron QC 2.3 Ghz, Infiniband</a:t>
                      </a:r>
                      <a:endParaRPr kumimoji="1" lang="en-US" altLang="zh-CN" sz="2000" b="0" i="0" u="none" strike="noStrike" cap="none" normalizeH="0" baseline="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59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rgbClr val="FFFFFF"/>
                          </a:solidFill>
                          <a:effectLst/>
                          <a:latin typeface="Arial" charset="0"/>
                          <a:ea typeface="宋体" pitchFamily="2" charset="-122"/>
                          <a:cs typeface="Arial" charset="0"/>
                        </a:rPr>
                        <a:t>10</a:t>
                      </a:r>
                      <a:endParaRPr kumimoji="1"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Arial" charset="0"/>
                          <a:ea typeface="宋体" pitchFamily="2" charset="-122"/>
                          <a:cs typeface="Arial" charset="0"/>
                          <a:hlinkClick r:id="rId11"/>
                        </a:rPr>
                        <a:t>Red Sky - Sun Blade x6275, Xeon X55xx 2.93 </a:t>
                      </a:r>
                      <a:r>
                        <a:rPr kumimoji="1" lang="en-US" altLang="zh-CN" sz="2000" b="1" i="0" u="none" strike="noStrike" cap="none" normalizeH="0" baseline="0" dirty="0" err="1">
                          <a:ln>
                            <a:noFill/>
                          </a:ln>
                          <a:solidFill>
                            <a:schemeClr val="tx1"/>
                          </a:solidFill>
                          <a:effectLst/>
                          <a:latin typeface="Arial" charset="0"/>
                          <a:ea typeface="宋体" pitchFamily="2" charset="-122"/>
                          <a:cs typeface="Arial" charset="0"/>
                          <a:hlinkClick r:id="rId11"/>
                        </a:rPr>
                        <a:t>Ghz</a:t>
                      </a:r>
                      <a:r>
                        <a:rPr kumimoji="1" lang="en-US" altLang="zh-CN" sz="2000" b="1" i="0" u="none" strike="noStrike" cap="none" normalizeH="0" baseline="0" dirty="0">
                          <a:ln>
                            <a:noFill/>
                          </a:ln>
                          <a:solidFill>
                            <a:schemeClr val="tx1"/>
                          </a:solidFill>
                          <a:effectLst/>
                          <a:latin typeface="Arial" charset="0"/>
                          <a:ea typeface="宋体" pitchFamily="2" charset="-122"/>
                          <a:cs typeface="Arial" charset="0"/>
                          <a:hlinkClick r:id="rId11"/>
                        </a:rPr>
                        <a:t>, </a:t>
                      </a:r>
                      <a:r>
                        <a:rPr kumimoji="1" lang="en-US" altLang="zh-CN" sz="2000" b="1" i="0" u="none" strike="noStrike" cap="none" normalizeH="0" baseline="0" dirty="0" err="1">
                          <a:ln>
                            <a:noFill/>
                          </a:ln>
                          <a:solidFill>
                            <a:schemeClr val="tx1"/>
                          </a:solidFill>
                          <a:effectLst/>
                          <a:latin typeface="Arial" charset="0"/>
                          <a:ea typeface="宋体" pitchFamily="2" charset="-122"/>
                          <a:cs typeface="Arial" charset="0"/>
                          <a:hlinkClick r:id="rId11"/>
                        </a:rPr>
                        <a:t>Infiniband</a:t>
                      </a:r>
                      <a:endParaRPr kumimoji="1"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T="45725" marB="4572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EEEEE"/>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144840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312" name="Rectangle 472"/>
          <p:cNvSpPr>
            <a:spLocks noGrp="1" noChangeArrowheads="1"/>
          </p:cNvSpPr>
          <p:nvPr>
            <p:ph type="title"/>
          </p:nvPr>
        </p:nvSpPr>
        <p:spPr>
          <a:xfrm>
            <a:off x="466725" y="332656"/>
            <a:ext cx="7794625" cy="785812"/>
          </a:xfrm>
          <a:noFill/>
          <a:ln/>
        </p:spPr>
        <p:txBody>
          <a:bodyPr/>
          <a:lstStyle/>
          <a:p>
            <a:r>
              <a:rPr lang="en-US" altLang="zh-CN" sz="2400" dirty="0"/>
              <a:t>Top10 HPC</a:t>
            </a:r>
            <a:r>
              <a:rPr lang="zh-CN" altLang="en-US" sz="2400" dirty="0"/>
              <a:t>，</a:t>
            </a:r>
            <a:r>
              <a:rPr lang="en-US" altLang="zh-CN" sz="2400" dirty="0"/>
              <a:t>June, 2010</a:t>
            </a:r>
          </a:p>
        </p:txBody>
      </p:sp>
      <p:graphicFrame>
        <p:nvGraphicFramePr>
          <p:cNvPr id="420311" name="Group 471"/>
          <p:cNvGraphicFramePr>
            <a:graphicFrameLocks noGrp="1"/>
          </p:cNvGraphicFramePr>
          <p:nvPr>
            <p:extLst>
              <p:ext uri="{D42A27DB-BD31-4B8C-83A1-F6EECF244321}">
                <p14:modId xmlns:p14="http://schemas.microsoft.com/office/powerpoint/2010/main" val="4040957160"/>
              </p:ext>
            </p:extLst>
          </p:nvPr>
        </p:nvGraphicFramePr>
        <p:xfrm>
          <a:off x="295274" y="1118468"/>
          <a:ext cx="8137525" cy="5331460"/>
        </p:xfrm>
        <a:graphic>
          <a:graphicData uri="http://schemas.openxmlformats.org/drawingml/2006/table">
            <a:tbl>
              <a:tblPr/>
              <a:tblGrid>
                <a:gridCol w="576883">
                  <a:extLst>
                    <a:ext uri="{9D8B030D-6E8A-4147-A177-3AD203B41FA5}">
                      <a16:colId xmlns:a16="http://schemas.microsoft.com/office/drawing/2014/main" val="20000"/>
                    </a:ext>
                  </a:extLst>
                </a:gridCol>
                <a:gridCol w="3312492">
                  <a:extLst>
                    <a:ext uri="{9D8B030D-6E8A-4147-A177-3AD203B41FA5}">
                      <a16:colId xmlns:a16="http://schemas.microsoft.com/office/drawing/2014/main" val="20001"/>
                    </a:ext>
                  </a:extLst>
                </a:gridCol>
                <a:gridCol w="4248150">
                  <a:extLst>
                    <a:ext uri="{9D8B030D-6E8A-4147-A177-3AD203B41FA5}">
                      <a16:colId xmlns:a16="http://schemas.microsoft.com/office/drawing/2014/main" val="20002"/>
                    </a:ext>
                  </a:extLst>
                </a:gridCol>
              </a:tblGrid>
              <a:tr h="4381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FF7F00"/>
                          </a:solidFill>
                          <a:effectLst/>
                          <a:latin typeface="Arial" charset="0"/>
                          <a:ea typeface="宋体" pitchFamily="2" charset="-122"/>
                          <a:cs typeface="Arial" charset="0"/>
                        </a:rPr>
                        <a:t>Rank</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FF7F00"/>
                          </a:solidFill>
                          <a:effectLst/>
                          <a:latin typeface="Arial" charset="0"/>
                          <a:ea typeface="宋体" pitchFamily="2" charset="-122"/>
                          <a:cs typeface="Arial" charset="0"/>
                        </a:rPr>
                        <a:t>Site</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FF7F00"/>
                          </a:solidFill>
                          <a:effectLst/>
                          <a:latin typeface="Arial" charset="0"/>
                          <a:ea typeface="宋体" pitchFamily="2" charset="-122"/>
                          <a:cs typeface="Arial" charset="0"/>
                        </a:rPr>
                        <a:t>Computer</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1</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2E79A6"/>
                          </a:solidFill>
                          <a:effectLst/>
                          <a:latin typeface="Arial" charset="0"/>
                          <a:ea typeface="宋体" pitchFamily="2" charset="-122"/>
                          <a:cs typeface="Arial" charset="0"/>
                          <a:hlinkClick r:id="rId2"/>
                        </a:rPr>
                        <a:t>Oak Ridge National Laboratory</a:t>
                      </a:r>
                      <a:br>
                        <a:rPr kumimoji="0" lang="en-US" altLang="zh-CN" sz="1000" b="1" i="0" u="none" strike="noStrike" cap="none" normalizeH="0" baseline="0">
                          <a:ln>
                            <a:noFill/>
                          </a:ln>
                          <a:solidFill>
                            <a:srgbClr val="000000"/>
                          </a:solidFill>
                          <a:effectLst/>
                          <a:latin typeface="Arial" charset="0"/>
                          <a:ea typeface="宋体" pitchFamily="2" charset="-122"/>
                          <a:cs typeface="Arial" charset="0"/>
                        </a:rPr>
                      </a:b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United States</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2E79A6"/>
                          </a:solidFill>
                          <a:effectLst/>
                          <a:latin typeface="Arial" charset="0"/>
                          <a:ea typeface="宋体" pitchFamily="2" charset="-122"/>
                          <a:cs typeface="Arial" charset="0"/>
                          <a:hlinkClick r:id="rId3"/>
                        </a:rPr>
                        <a:t>Jaguar - Cray XT5-HE Opteron Six Core 2.6 GHz</a:t>
                      </a:r>
                      <a:br>
                        <a:rPr kumimoji="0" lang="en-US" altLang="zh-CN" sz="1000" b="1" i="0" u="none" strike="noStrike" cap="none" normalizeH="0" baseline="0">
                          <a:ln>
                            <a:noFill/>
                          </a:ln>
                          <a:solidFill>
                            <a:srgbClr val="000000"/>
                          </a:solidFill>
                          <a:effectLst/>
                          <a:latin typeface="Arial" charset="0"/>
                          <a:ea typeface="宋体" pitchFamily="2" charset="-122"/>
                          <a:cs typeface="Arial" charset="0"/>
                        </a:rPr>
                      </a:b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Cray Inc.</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2</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EEE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2E79A6"/>
                          </a:solidFill>
                          <a:effectLst/>
                          <a:latin typeface="Arial" charset="0"/>
                          <a:ea typeface="宋体" pitchFamily="2" charset="-122"/>
                          <a:cs typeface="Arial" charset="0"/>
                          <a:hlinkClick r:id="rId4"/>
                        </a:rPr>
                        <a:t>National Supercomputing Centre in Shenzhen (NSCS)</a:t>
                      </a:r>
                      <a:br>
                        <a:rPr kumimoji="0" lang="en-US" altLang="zh-CN" sz="1000" b="1" i="0" u="none" strike="noStrike" cap="none" normalizeH="0" baseline="0">
                          <a:ln>
                            <a:noFill/>
                          </a:ln>
                          <a:solidFill>
                            <a:srgbClr val="000000"/>
                          </a:solidFill>
                          <a:effectLst/>
                          <a:latin typeface="Arial" charset="0"/>
                          <a:ea typeface="宋体" pitchFamily="2" charset="-122"/>
                          <a:cs typeface="Arial" charset="0"/>
                        </a:rPr>
                      </a:b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China</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EEE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2E79A6"/>
                          </a:solidFill>
                          <a:effectLst/>
                          <a:latin typeface="Arial" charset="0"/>
                          <a:ea typeface="宋体" pitchFamily="2" charset="-122"/>
                          <a:cs typeface="Arial" charset="0"/>
                          <a:hlinkClick r:id="rId5"/>
                        </a:rPr>
                        <a:t>Nebulae - Dawning TC3600 Blade, Intel X5650, NVidia Tesla C2050 GPU</a:t>
                      </a:r>
                      <a:br>
                        <a:rPr kumimoji="0" lang="en-US" altLang="zh-CN" sz="1000" b="1" i="0" u="none" strike="noStrike" cap="none" normalizeH="0" baseline="0">
                          <a:ln>
                            <a:noFill/>
                          </a:ln>
                          <a:solidFill>
                            <a:srgbClr val="000000"/>
                          </a:solidFill>
                          <a:effectLst/>
                          <a:latin typeface="Arial" charset="0"/>
                          <a:ea typeface="宋体" pitchFamily="2" charset="-122"/>
                          <a:cs typeface="Arial" charset="0"/>
                        </a:rPr>
                      </a:b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Dawning</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EEEEE"/>
                    </a:solidFill>
                  </a:tcPr>
                </a:tc>
                <a:extLst>
                  <a:ext uri="{0D108BD9-81ED-4DB2-BD59-A6C34878D82A}">
                    <a16:rowId xmlns:a16="http://schemas.microsoft.com/office/drawing/2014/main" val="10002"/>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3</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2E79A6"/>
                          </a:solidFill>
                          <a:effectLst/>
                          <a:latin typeface="Arial" charset="0"/>
                          <a:ea typeface="宋体" pitchFamily="2" charset="-122"/>
                          <a:cs typeface="Arial" charset="0"/>
                          <a:hlinkClick r:id="rId6"/>
                        </a:rPr>
                        <a:t>DOE/NNSA/LANL</a:t>
                      </a:r>
                      <a:br>
                        <a:rPr kumimoji="0" lang="en-US" altLang="zh-CN" sz="1000" b="1" i="0" u="none" strike="noStrike" cap="none" normalizeH="0" baseline="0">
                          <a:ln>
                            <a:noFill/>
                          </a:ln>
                          <a:solidFill>
                            <a:srgbClr val="000000"/>
                          </a:solidFill>
                          <a:effectLst/>
                          <a:latin typeface="Arial" charset="0"/>
                          <a:ea typeface="宋体" pitchFamily="2" charset="-122"/>
                          <a:cs typeface="Arial" charset="0"/>
                        </a:rPr>
                      </a:b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United States</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2E79A6"/>
                          </a:solidFill>
                          <a:effectLst/>
                          <a:latin typeface="Arial" charset="0"/>
                          <a:ea typeface="宋体" pitchFamily="2" charset="-122"/>
                          <a:cs typeface="Arial" charset="0"/>
                          <a:hlinkClick r:id="rId7"/>
                        </a:rPr>
                        <a:t>Roadrunner - BladeCenter QS22/LS21 Cluster, PowerXCell 8i 3.2 Ghz / Opteron DC 1.8 GHz, Voltaire Infiniband</a:t>
                      </a:r>
                      <a:br>
                        <a:rPr kumimoji="0" lang="en-US" altLang="zh-CN" sz="1000" b="1" i="0" u="none" strike="noStrike" cap="none" normalizeH="0" baseline="0">
                          <a:ln>
                            <a:noFill/>
                          </a:ln>
                          <a:solidFill>
                            <a:srgbClr val="000000"/>
                          </a:solidFill>
                          <a:effectLst/>
                          <a:latin typeface="Arial" charset="0"/>
                          <a:ea typeface="宋体" pitchFamily="2" charset="-122"/>
                          <a:cs typeface="Arial" charset="0"/>
                        </a:rPr>
                      </a:b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IBM</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4</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EEE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2E79A6"/>
                          </a:solidFill>
                          <a:effectLst/>
                          <a:latin typeface="Arial" charset="0"/>
                          <a:ea typeface="宋体" pitchFamily="2" charset="-122"/>
                          <a:cs typeface="Arial" charset="0"/>
                          <a:hlinkClick r:id="rId8"/>
                        </a:rPr>
                        <a:t>National Institute for Computational Sciences/University of Tennessee</a:t>
                      </a:r>
                      <a:br>
                        <a:rPr kumimoji="0" lang="en-US" altLang="zh-CN" sz="1000" b="1" i="0" u="none" strike="noStrike" cap="none" normalizeH="0" baseline="0">
                          <a:ln>
                            <a:noFill/>
                          </a:ln>
                          <a:solidFill>
                            <a:srgbClr val="000000"/>
                          </a:solidFill>
                          <a:effectLst/>
                          <a:latin typeface="Arial" charset="0"/>
                          <a:ea typeface="宋体" pitchFamily="2" charset="-122"/>
                          <a:cs typeface="Arial" charset="0"/>
                        </a:rPr>
                      </a:b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United States</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EEE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2E79A6"/>
                          </a:solidFill>
                          <a:effectLst/>
                          <a:latin typeface="Arial" charset="0"/>
                          <a:ea typeface="宋体" pitchFamily="2" charset="-122"/>
                          <a:cs typeface="Arial" charset="0"/>
                          <a:hlinkClick r:id="rId9"/>
                        </a:rPr>
                        <a:t>Kraken XT5 - Cray XT5-HE Opteron Six Core 2.6 GHz</a:t>
                      </a:r>
                      <a:br>
                        <a:rPr kumimoji="0" lang="en-US" altLang="zh-CN" sz="1000" b="1" i="0" u="none" strike="noStrike" cap="none" normalizeH="0" baseline="0">
                          <a:ln>
                            <a:noFill/>
                          </a:ln>
                          <a:solidFill>
                            <a:srgbClr val="000000"/>
                          </a:solidFill>
                          <a:effectLst/>
                          <a:latin typeface="Arial" charset="0"/>
                          <a:ea typeface="宋体" pitchFamily="2" charset="-122"/>
                          <a:cs typeface="Arial" charset="0"/>
                        </a:rPr>
                      </a:b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Cray Inc.</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EEEEE"/>
                    </a:solidFill>
                  </a:tcPr>
                </a:tc>
                <a:extLst>
                  <a:ext uri="{0D108BD9-81ED-4DB2-BD59-A6C34878D82A}">
                    <a16:rowId xmlns:a16="http://schemas.microsoft.com/office/drawing/2014/main" val="10004"/>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5</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2E79A6"/>
                          </a:solidFill>
                          <a:effectLst/>
                          <a:latin typeface="Arial" charset="0"/>
                          <a:ea typeface="宋体" pitchFamily="2" charset="-122"/>
                          <a:cs typeface="Arial" charset="0"/>
                          <a:hlinkClick r:id="rId10"/>
                        </a:rPr>
                        <a:t>Forschungszentrum Juelich (FZJ)</a:t>
                      </a:r>
                      <a:br>
                        <a:rPr kumimoji="0" lang="en-US" altLang="zh-CN" sz="1000" b="1" i="0" u="none" strike="noStrike" cap="none" normalizeH="0" baseline="0">
                          <a:ln>
                            <a:noFill/>
                          </a:ln>
                          <a:solidFill>
                            <a:srgbClr val="000000"/>
                          </a:solidFill>
                          <a:effectLst/>
                          <a:latin typeface="Arial" charset="0"/>
                          <a:ea typeface="宋体" pitchFamily="2" charset="-122"/>
                          <a:cs typeface="Arial" charset="0"/>
                        </a:rPr>
                      </a:b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Germany</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2E79A6"/>
                          </a:solidFill>
                          <a:effectLst/>
                          <a:latin typeface="Arial" charset="0"/>
                          <a:ea typeface="宋体" pitchFamily="2" charset="-122"/>
                          <a:cs typeface="Arial" charset="0"/>
                          <a:hlinkClick r:id="rId11"/>
                        </a:rPr>
                        <a:t>JUGENE - Blue Gene/P Solution</a:t>
                      </a:r>
                      <a:br>
                        <a:rPr kumimoji="0" lang="en-US" altLang="zh-CN" sz="1000" b="1" i="0" u="none" strike="noStrike" cap="none" normalizeH="0" baseline="0">
                          <a:ln>
                            <a:noFill/>
                          </a:ln>
                          <a:solidFill>
                            <a:srgbClr val="000000"/>
                          </a:solidFill>
                          <a:effectLst/>
                          <a:latin typeface="Arial" charset="0"/>
                          <a:ea typeface="宋体" pitchFamily="2" charset="-122"/>
                          <a:cs typeface="Arial" charset="0"/>
                        </a:rPr>
                      </a:b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IBM</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6</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EEE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2E79A6"/>
                          </a:solidFill>
                          <a:effectLst/>
                          <a:latin typeface="Arial" charset="0"/>
                          <a:ea typeface="宋体" pitchFamily="2" charset="-122"/>
                          <a:cs typeface="Arial" charset="0"/>
                          <a:hlinkClick r:id="rId12"/>
                        </a:rPr>
                        <a:t>NASA/Ames Research Center/NAS</a:t>
                      </a:r>
                      <a:br>
                        <a:rPr kumimoji="0" lang="en-US" altLang="zh-CN" sz="1000" b="1" i="0" u="none" strike="noStrike" cap="none" normalizeH="0" baseline="0">
                          <a:ln>
                            <a:noFill/>
                          </a:ln>
                          <a:solidFill>
                            <a:srgbClr val="000000"/>
                          </a:solidFill>
                          <a:effectLst/>
                          <a:latin typeface="Arial" charset="0"/>
                          <a:ea typeface="宋体" pitchFamily="2" charset="-122"/>
                          <a:cs typeface="Arial" charset="0"/>
                        </a:rPr>
                      </a:b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United States</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EEE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2E79A6"/>
                          </a:solidFill>
                          <a:effectLst/>
                          <a:latin typeface="Arial" charset="0"/>
                          <a:ea typeface="宋体" pitchFamily="2" charset="-122"/>
                          <a:cs typeface="Arial" charset="0"/>
                          <a:hlinkClick r:id="rId13"/>
                        </a:rPr>
                        <a:t>Pleiades - SGI Altix ICE 8200EX/8400EX, Xeon HT QC 3.0/Xeon Westmere 2.93 Ghz, Infiniband</a:t>
                      </a:r>
                      <a:br>
                        <a:rPr kumimoji="0" lang="en-US" altLang="zh-CN" sz="1000" b="1" i="0" u="none" strike="noStrike" cap="none" normalizeH="0" baseline="0">
                          <a:ln>
                            <a:noFill/>
                          </a:ln>
                          <a:solidFill>
                            <a:srgbClr val="000000"/>
                          </a:solidFill>
                          <a:effectLst/>
                          <a:latin typeface="Arial" charset="0"/>
                          <a:ea typeface="宋体" pitchFamily="2" charset="-122"/>
                          <a:cs typeface="Arial" charset="0"/>
                        </a:rPr>
                      </a:b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SGI</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EEEEE"/>
                    </a:solidFill>
                  </a:tcPr>
                </a:tc>
                <a:extLst>
                  <a:ext uri="{0D108BD9-81ED-4DB2-BD59-A6C34878D82A}">
                    <a16:rowId xmlns:a16="http://schemas.microsoft.com/office/drawing/2014/main" val="10006"/>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7</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t-IT" altLang="zh-CN" sz="1000" b="1" i="0" u="none" strike="noStrike" cap="none" normalizeH="0" baseline="0">
                          <a:ln>
                            <a:noFill/>
                          </a:ln>
                          <a:solidFill>
                            <a:srgbClr val="2E79A6"/>
                          </a:solidFill>
                          <a:effectLst/>
                          <a:latin typeface="Arial" charset="0"/>
                          <a:ea typeface="宋体" pitchFamily="2" charset="-122"/>
                          <a:cs typeface="Arial" charset="0"/>
                          <a:hlinkClick r:id="rId14"/>
                        </a:rPr>
                        <a:t>National SuperComputer Center in Tianjin/NUDT</a:t>
                      </a:r>
                      <a:br>
                        <a:rPr kumimoji="0" lang="it-IT" altLang="zh-CN" sz="1000" b="1" i="0" u="none" strike="noStrike" cap="none" normalizeH="0" baseline="0">
                          <a:ln>
                            <a:noFill/>
                          </a:ln>
                          <a:solidFill>
                            <a:srgbClr val="000000"/>
                          </a:solidFill>
                          <a:effectLst/>
                          <a:latin typeface="Arial" charset="0"/>
                          <a:ea typeface="宋体" pitchFamily="2" charset="-122"/>
                          <a:cs typeface="Arial" charset="0"/>
                        </a:rPr>
                      </a:br>
                      <a:r>
                        <a:rPr kumimoji="0" lang="it-IT" altLang="zh-CN" sz="1000" b="1" i="0" u="none" strike="noStrike" cap="none" normalizeH="0" baseline="0">
                          <a:ln>
                            <a:noFill/>
                          </a:ln>
                          <a:solidFill>
                            <a:srgbClr val="000000"/>
                          </a:solidFill>
                          <a:effectLst/>
                          <a:latin typeface="Arial" charset="0"/>
                          <a:ea typeface="宋体" pitchFamily="2" charset="-122"/>
                          <a:cs typeface="Arial" charset="0"/>
                        </a:rPr>
                        <a:t>China</a:t>
                      </a:r>
                      <a:endParaRPr kumimoji="0" lang="it-IT"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t-IT" altLang="zh-CN" sz="1000" b="1" i="0" u="none" strike="noStrike" cap="none" normalizeH="0" baseline="0">
                          <a:ln>
                            <a:noFill/>
                          </a:ln>
                          <a:solidFill>
                            <a:srgbClr val="2E79A6"/>
                          </a:solidFill>
                          <a:effectLst/>
                          <a:latin typeface="Arial" charset="0"/>
                          <a:ea typeface="宋体" pitchFamily="2" charset="-122"/>
                          <a:cs typeface="Arial" charset="0"/>
                          <a:hlinkClick r:id="rId15"/>
                        </a:rPr>
                        <a:t>Tianhe-1 - NUDT TH-1 Cluster, Xeon E5540/E5450, ATI Radeon HD 4870 2, Infiniband</a:t>
                      </a:r>
                      <a:br>
                        <a:rPr kumimoji="0" lang="it-IT" altLang="zh-CN" sz="1000" b="1" i="0" u="none" strike="noStrike" cap="none" normalizeH="0" baseline="0">
                          <a:ln>
                            <a:noFill/>
                          </a:ln>
                          <a:solidFill>
                            <a:srgbClr val="000000"/>
                          </a:solidFill>
                          <a:effectLst/>
                          <a:latin typeface="Arial" charset="0"/>
                          <a:ea typeface="宋体" pitchFamily="2" charset="-122"/>
                          <a:cs typeface="Arial" charset="0"/>
                        </a:rPr>
                      </a:br>
                      <a:r>
                        <a:rPr kumimoji="0" lang="it-IT" altLang="zh-CN" sz="1000" b="1" i="0" u="none" strike="noStrike" cap="none" normalizeH="0" baseline="0">
                          <a:ln>
                            <a:noFill/>
                          </a:ln>
                          <a:solidFill>
                            <a:srgbClr val="000000"/>
                          </a:solidFill>
                          <a:effectLst/>
                          <a:latin typeface="Arial" charset="0"/>
                          <a:ea typeface="宋体" pitchFamily="2" charset="-122"/>
                          <a:cs typeface="Arial" charset="0"/>
                        </a:rPr>
                        <a:t>NUDT</a:t>
                      </a:r>
                      <a:endParaRPr kumimoji="0" lang="it-IT"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8</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EEE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2E79A6"/>
                          </a:solidFill>
                          <a:effectLst/>
                          <a:latin typeface="Arial" charset="0"/>
                          <a:ea typeface="宋体" pitchFamily="2" charset="-122"/>
                          <a:cs typeface="Arial" charset="0"/>
                          <a:hlinkClick r:id="rId16"/>
                        </a:rPr>
                        <a:t>DOE/NNSA/LLNL</a:t>
                      </a:r>
                      <a:br>
                        <a:rPr kumimoji="0" lang="en-US" altLang="zh-CN" sz="1000" b="1" i="0" u="none" strike="noStrike" cap="none" normalizeH="0" baseline="0">
                          <a:ln>
                            <a:noFill/>
                          </a:ln>
                          <a:solidFill>
                            <a:srgbClr val="000000"/>
                          </a:solidFill>
                          <a:effectLst/>
                          <a:latin typeface="Arial" charset="0"/>
                          <a:ea typeface="宋体" pitchFamily="2" charset="-122"/>
                          <a:cs typeface="Arial" charset="0"/>
                        </a:rPr>
                      </a:b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United States</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EEE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2E79A6"/>
                          </a:solidFill>
                          <a:effectLst/>
                          <a:latin typeface="Arial" charset="0"/>
                          <a:ea typeface="宋体" pitchFamily="2" charset="-122"/>
                          <a:cs typeface="Arial" charset="0"/>
                          <a:hlinkClick r:id="rId17"/>
                        </a:rPr>
                        <a:t>BlueGene/L - eServer Blue Gene Solution</a:t>
                      </a:r>
                      <a:br>
                        <a:rPr kumimoji="0" lang="en-US" altLang="zh-CN" sz="1000" b="1" i="0" u="none" strike="noStrike" cap="none" normalizeH="0" baseline="0">
                          <a:ln>
                            <a:noFill/>
                          </a:ln>
                          <a:solidFill>
                            <a:srgbClr val="000000"/>
                          </a:solidFill>
                          <a:effectLst/>
                          <a:latin typeface="Arial" charset="0"/>
                          <a:ea typeface="宋体" pitchFamily="2" charset="-122"/>
                          <a:cs typeface="Arial" charset="0"/>
                        </a:rPr>
                      </a:b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IBM</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EEEEE"/>
                    </a:solidFill>
                  </a:tcPr>
                </a:tc>
                <a:extLst>
                  <a:ext uri="{0D108BD9-81ED-4DB2-BD59-A6C34878D82A}">
                    <a16:rowId xmlns:a16="http://schemas.microsoft.com/office/drawing/2014/main" val="10008"/>
                  </a:ext>
                </a:extLst>
              </a:tr>
              <a:tr h="412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9</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2E79A6"/>
                          </a:solidFill>
                          <a:effectLst/>
                          <a:latin typeface="Arial" charset="0"/>
                          <a:ea typeface="宋体" pitchFamily="2" charset="-122"/>
                          <a:cs typeface="Arial" charset="0"/>
                          <a:hlinkClick r:id="rId18"/>
                        </a:rPr>
                        <a:t>Argonne National Laboratory</a:t>
                      </a:r>
                      <a:br>
                        <a:rPr kumimoji="0" lang="en-US" altLang="zh-CN" sz="1000" b="1" i="0" u="none" strike="noStrike" cap="none" normalizeH="0" baseline="0">
                          <a:ln>
                            <a:noFill/>
                          </a:ln>
                          <a:solidFill>
                            <a:srgbClr val="000000"/>
                          </a:solidFill>
                          <a:effectLst/>
                          <a:latin typeface="Arial" charset="0"/>
                          <a:ea typeface="宋体" pitchFamily="2" charset="-122"/>
                          <a:cs typeface="Arial" charset="0"/>
                        </a:rPr>
                      </a:b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United States</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2E79A6"/>
                          </a:solidFill>
                          <a:effectLst/>
                          <a:latin typeface="Arial" charset="0"/>
                          <a:ea typeface="宋体" pitchFamily="2" charset="-122"/>
                          <a:cs typeface="Arial" charset="0"/>
                          <a:hlinkClick r:id="rId19"/>
                        </a:rPr>
                        <a:t>Intrepid - Blue Gene/P Solution</a:t>
                      </a:r>
                      <a:br>
                        <a:rPr kumimoji="0" lang="en-US" altLang="zh-CN" sz="1000" b="1" i="0" u="none" strike="noStrike" cap="none" normalizeH="0" baseline="0">
                          <a:ln>
                            <a:noFill/>
                          </a:ln>
                          <a:solidFill>
                            <a:srgbClr val="000000"/>
                          </a:solidFill>
                          <a:effectLst/>
                          <a:latin typeface="Arial" charset="0"/>
                          <a:ea typeface="宋体" pitchFamily="2" charset="-122"/>
                          <a:cs typeface="Arial" charset="0"/>
                        </a:rPr>
                      </a:b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IBM</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9"/>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10</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EEE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a:ln>
                            <a:noFill/>
                          </a:ln>
                          <a:solidFill>
                            <a:srgbClr val="2E79A6"/>
                          </a:solidFill>
                          <a:effectLst/>
                          <a:latin typeface="Arial" charset="0"/>
                          <a:ea typeface="宋体" pitchFamily="2" charset="-122"/>
                          <a:cs typeface="Arial" charset="0"/>
                          <a:hlinkClick r:id="rId20"/>
                        </a:rPr>
                        <a:t>Sandia National Laboratories / National Renewable Energy Laboratory</a:t>
                      </a:r>
                      <a:br>
                        <a:rPr kumimoji="0" lang="en-US" altLang="zh-CN" sz="1000" b="1" i="0" u="none" strike="noStrike" cap="none" normalizeH="0" baseline="0">
                          <a:ln>
                            <a:noFill/>
                          </a:ln>
                          <a:solidFill>
                            <a:srgbClr val="000000"/>
                          </a:solidFill>
                          <a:effectLst/>
                          <a:latin typeface="Arial" charset="0"/>
                          <a:ea typeface="宋体" pitchFamily="2" charset="-122"/>
                          <a:cs typeface="Arial" charset="0"/>
                        </a:rPr>
                      </a:br>
                      <a:r>
                        <a:rPr kumimoji="0" lang="en-US" altLang="zh-CN" sz="1000" b="1" i="0" u="none" strike="noStrike" cap="none" normalizeH="0" baseline="0">
                          <a:ln>
                            <a:noFill/>
                          </a:ln>
                          <a:solidFill>
                            <a:srgbClr val="000000"/>
                          </a:solidFill>
                          <a:effectLst/>
                          <a:latin typeface="Arial" charset="0"/>
                          <a:ea typeface="宋体" pitchFamily="2" charset="-122"/>
                          <a:cs typeface="Arial" charset="0"/>
                        </a:rPr>
                        <a:t>United States</a:t>
                      </a:r>
                      <a:endParaRPr kumimoji="0" lang="en-US" altLang="zh-CN" sz="1000" b="1" i="0" u="none" strike="noStrike" cap="none" normalizeH="0" baseline="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EEEE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rgbClr val="2E79A6"/>
                          </a:solidFill>
                          <a:effectLst/>
                          <a:latin typeface="Arial" charset="0"/>
                          <a:ea typeface="宋体" pitchFamily="2" charset="-122"/>
                          <a:cs typeface="Arial" charset="0"/>
                          <a:hlinkClick r:id="rId21"/>
                        </a:rPr>
                        <a:t>Red Sky - Sun Blade x6275, Xeon X55xx 2.93 Ghz, Infiniband</a:t>
                      </a:r>
                      <a:br>
                        <a:rPr kumimoji="0" lang="en-US" altLang="zh-CN" sz="1000" b="1" i="0" u="none" strike="noStrike" cap="none" normalizeH="0" baseline="0" dirty="0">
                          <a:ln>
                            <a:noFill/>
                          </a:ln>
                          <a:solidFill>
                            <a:srgbClr val="000000"/>
                          </a:solidFill>
                          <a:effectLst/>
                          <a:latin typeface="Arial" charset="0"/>
                          <a:ea typeface="宋体" pitchFamily="2" charset="-122"/>
                          <a:cs typeface="Arial" charset="0"/>
                        </a:rPr>
                      </a:br>
                      <a:r>
                        <a:rPr kumimoji="0" lang="en-US" altLang="zh-CN" sz="1000" b="1" i="0" u="none" strike="noStrike" cap="none" normalizeH="0" baseline="0" dirty="0">
                          <a:ln>
                            <a:noFill/>
                          </a:ln>
                          <a:solidFill>
                            <a:srgbClr val="000000"/>
                          </a:solidFill>
                          <a:effectLst/>
                          <a:latin typeface="Arial" charset="0"/>
                          <a:ea typeface="宋体" pitchFamily="2" charset="-122"/>
                          <a:cs typeface="Arial" charset="0"/>
                        </a:rPr>
                        <a:t>Sun Microsystems</a:t>
                      </a:r>
                      <a:endParaRPr kumimoji="0" lang="en-US" altLang="zh-CN" sz="1000" b="1" i="0" u="none" strike="noStrike" cap="none" normalizeH="0" baseline="0" dirty="0">
                        <a:ln>
                          <a:noFill/>
                        </a:ln>
                        <a:solidFill>
                          <a:schemeClr val="tx1"/>
                        </a:solidFill>
                        <a:effectLst/>
                        <a:latin typeface="Arial" charset="0"/>
                        <a:ea typeface="宋体" pitchFamily="2" charset="-122"/>
                      </a:endParaRP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EEEEE"/>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pPr eaLnBrk="1" hangingPunct="1"/>
            <a:r>
              <a:rPr lang="en-US" altLang="zh-CN"/>
              <a:t>TOP 10, 11/2010</a:t>
            </a:r>
          </a:p>
        </p:txBody>
      </p:sp>
      <p:sp>
        <p:nvSpPr>
          <p:cNvPr id="14341" name="Rectangle 4"/>
          <p:cNvSpPr>
            <a:spLocks noChangeArrowheads="1"/>
          </p:cNvSpPr>
          <p:nvPr/>
        </p:nvSpPr>
        <p:spPr bwMode="auto">
          <a:xfrm>
            <a:off x="0" y="-1770063"/>
            <a:ext cx="9144000" cy="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bIns="79350" anchor="ctr">
            <a:spAutoFit/>
          </a:bodyPr>
          <a:lstStyle/>
          <a:p>
            <a:endParaRPr lang="zh-CN" altLang="en-US"/>
          </a:p>
        </p:txBody>
      </p:sp>
      <p:graphicFrame>
        <p:nvGraphicFramePr>
          <p:cNvPr id="2" name="表格 1"/>
          <p:cNvGraphicFramePr>
            <a:graphicFrameLocks noGrp="1"/>
          </p:cNvGraphicFramePr>
          <p:nvPr>
            <p:extLst>
              <p:ext uri="{D42A27DB-BD31-4B8C-83A1-F6EECF244321}">
                <p14:modId xmlns:p14="http://schemas.microsoft.com/office/powerpoint/2010/main" val="3016581826"/>
              </p:ext>
            </p:extLst>
          </p:nvPr>
        </p:nvGraphicFramePr>
        <p:xfrm>
          <a:off x="683568" y="1484313"/>
          <a:ext cx="7776220" cy="4752998"/>
        </p:xfrm>
        <a:graphic>
          <a:graphicData uri="http://schemas.openxmlformats.org/drawingml/2006/table">
            <a:tbl>
              <a:tblPr bandRow="1">
                <a:tableStyleId>{BC89EF96-8CEA-46FF-86C4-4CE0E7609802}</a:tableStyleId>
              </a:tblPr>
              <a:tblGrid>
                <a:gridCol w="1131450">
                  <a:extLst>
                    <a:ext uri="{9D8B030D-6E8A-4147-A177-3AD203B41FA5}">
                      <a16:colId xmlns:a16="http://schemas.microsoft.com/office/drawing/2014/main" val="20000"/>
                    </a:ext>
                  </a:extLst>
                </a:gridCol>
                <a:gridCol w="6644770">
                  <a:extLst>
                    <a:ext uri="{9D8B030D-6E8A-4147-A177-3AD203B41FA5}">
                      <a16:colId xmlns:a16="http://schemas.microsoft.com/office/drawing/2014/main" val="20001"/>
                    </a:ext>
                  </a:extLst>
                </a:gridCol>
              </a:tblGrid>
              <a:tr h="496450">
                <a:tc>
                  <a:txBody>
                    <a:bodyPr/>
                    <a:lstStyle/>
                    <a:p>
                      <a:pPr algn="ctr">
                        <a:spcBef>
                          <a:spcPts val="0"/>
                        </a:spcBef>
                        <a:spcAft>
                          <a:spcPts val="0"/>
                        </a:spcAft>
                      </a:pPr>
                      <a:r>
                        <a:rPr lang="en-US" altLang="zh-CN" sz="1400" b="1" dirty="0">
                          <a:effectLst/>
                        </a:rPr>
                        <a:t>1</a:t>
                      </a:r>
                      <a:endParaRPr lang="en-US" altLang="zh-CN" sz="1400" b="1" dirty="0">
                        <a:solidFill>
                          <a:srgbClr val="FFFFFF"/>
                        </a:solidFill>
                        <a:effectLst/>
                        <a:latin typeface="Arial"/>
                      </a:endParaRPr>
                    </a:p>
                  </a:txBody>
                  <a:tcPr marL="35340" marR="35340" marT="35347" marB="35347" anchor="ctr"/>
                </a:tc>
                <a:tc>
                  <a:txBody>
                    <a:bodyPr/>
                    <a:lstStyle/>
                    <a:p>
                      <a:pPr algn="ctr">
                        <a:spcBef>
                          <a:spcPts val="0"/>
                        </a:spcBef>
                        <a:spcAft>
                          <a:spcPts val="0"/>
                        </a:spcAft>
                      </a:pPr>
                      <a:r>
                        <a:rPr lang="en-US" sz="1400" b="1" u="none" strike="noStrike" dirty="0">
                          <a:effectLst/>
                          <a:hlinkClick r:id="rId2" action="ppaction://hlinkfile"/>
                        </a:rPr>
                        <a:t>Tianhe-1A - NUDT TH MPP, X5670 2.93Ghz 6C, NVIDIA GPU, FT-1000 8C</a:t>
                      </a:r>
                      <a:endParaRPr lang="en-US" sz="1400" b="1" dirty="0">
                        <a:solidFill>
                          <a:srgbClr val="000000"/>
                        </a:solidFill>
                        <a:effectLst/>
                        <a:latin typeface="Arial"/>
                      </a:endParaRPr>
                    </a:p>
                  </a:txBody>
                  <a:tcPr marL="35340" marR="35340" marT="35347" marB="35347" anchor="ctr"/>
                </a:tc>
                <a:extLst>
                  <a:ext uri="{0D108BD9-81ED-4DB2-BD59-A6C34878D82A}">
                    <a16:rowId xmlns:a16="http://schemas.microsoft.com/office/drawing/2014/main" val="10000"/>
                  </a:ext>
                </a:extLst>
              </a:tr>
              <a:tr h="496450">
                <a:tc>
                  <a:txBody>
                    <a:bodyPr/>
                    <a:lstStyle/>
                    <a:p>
                      <a:pPr algn="ctr">
                        <a:spcBef>
                          <a:spcPts val="0"/>
                        </a:spcBef>
                        <a:spcAft>
                          <a:spcPts val="0"/>
                        </a:spcAft>
                      </a:pPr>
                      <a:r>
                        <a:rPr lang="en-US" altLang="zh-CN" sz="1400" b="1" dirty="0">
                          <a:effectLst/>
                        </a:rPr>
                        <a:t>2</a:t>
                      </a:r>
                      <a:endParaRPr lang="en-US" altLang="zh-CN" sz="1400" b="1" dirty="0">
                        <a:solidFill>
                          <a:srgbClr val="FFFFFF"/>
                        </a:solidFill>
                        <a:effectLst/>
                        <a:latin typeface="Arial"/>
                      </a:endParaRPr>
                    </a:p>
                  </a:txBody>
                  <a:tcPr marL="35340" marR="35340" marT="35347" marB="35347" anchor="ctr"/>
                </a:tc>
                <a:tc>
                  <a:txBody>
                    <a:bodyPr/>
                    <a:lstStyle/>
                    <a:p>
                      <a:pPr algn="ctr">
                        <a:spcBef>
                          <a:spcPts val="0"/>
                        </a:spcBef>
                        <a:spcAft>
                          <a:spcPts val="0"/>
                        </a:spcAft>
                      </a:pPr>
                      <a:r>
                        <a:rPr lang="en-US" sz="1400" b="1" u="none" strike="noStrike" dirty="0">
                          <a:effectLst/>
                          <a:hlinkClick r:id="rId3" action="ppaction://hlinkfile"/>
                        </a:rPr>
                        <a:t>Jaguar - Cray XT5-HE Opteron 6-core 2.6 GHz</a:t>
                      </a:r>
                      <a:endParaRPr lang="en-US" sz="1400" b="1" dirty="0">
                        <a:solidFill>
                          <a:srgbClr val="000000"/>
                        </a:solidFill>
                        <a:effectLst/>
                        <a:latin typeface="Arial"/>
                      </a:endParaRPr>
                    </a:p>
                  </a:txBody>
                  <a:tcPr marL="35340" marR="35340" marT="35347" marB="35347" anchor="ctr"/>
                </a:tc>
                <a:extLst>
                  <a:ext uri="{0D108BD9-81ED-4DB2-BD59-A6C34878D82A}">
                    <a16:rowId xmlns:a16="http://schemas.microsoft.com/office/drawing/2014/main" val="10001"/>
                  </a:ext>
                </a:extLst>
              </a:tr>
              <a:tr h="496450">
                <a:tc>
                  <a:txBody>
                    <a:bodyPr/>
                    <a:lstStyle/>
                    <a:p>
                      <a:pPr algn="ctr">
                        <a:spcBef>
                          <a:spcPts val="0"/>
                        </a:spcBef>
                        <a:spcAft>
                          <a:spcPts val="0"/>
                        </a:spcAft>
                      </a:pPr>
                      <a:r>
                        <a:rPr lang="en-US" altLang="zh-CN" sz="1400" b="1">
                          <a:effectLst/>
                        </a:rPr>
                        <a:t>3</a:t>
                      </a:r>
                      <a:endParaRPr lang="en-US" altLang="zh-CN" sz="1400" b="1">
                        <a:solidFill>
                          <a:srgbClr val="FFFFFF"/>
                        </a:solidFill>
                        <a:effectLst/>
                        <a:latin typeface="Arial"/>
                      </a:endParaRPr>
                    </a:p>
                  </a:txBody>
                  <a:tcPr marL="35340" marR="35340" marT="35347" marB="35347" anchor="ctr"/>
                </a:tc>
                <a:tc>
                  <a:txBody>
                    <a:bodyPr/>
                    <a:lstStyle/>
                    <a:p>
                      <a:pPr algn="ctr">
                        <a:spcBef>
                          <a:spcPts val="0"/>
                        </a:spcBef>
                        <a:spcAft>
                          <a:spcPts val="0"/>
                        </a:spcAft>
                      </a:pPr>
                      <a:r>
                        <a:rPr lang="en-US" sz="1400" b="1" u="none" strike="noStrike" dirty="0">
                          <a:effectLst/>
                          <a:hlinkClick r:id="rId4" action="ppaction://hlinkfile"/>
                        </a:rPr>
                        <a:t>Nebulae - Dawning TC3600 Blade, Intel X5650, NVidia Tesla C2050 GPU</a:t>
                      </a:r>
                      <a:endParaRPr lang="en-US" sz="1400" b="1" dirty="0">
                        <a:solidFill>
                          <a:srgbClr val="000000"/>
                        </a:solidFill>
                        <a:effectLst/>
                        <a:latin typeface="Arial"/>
                      </a:endParaRPr>
                    </a:p>
                  </a:txBody>
                  <a:tcPr marL="35340" marR="35340" marT="35347" marB="35347" anchor="ctr"/>
                </a:tc>
                <a:extLst>
                  <a:ext uri="{0D108BD9-81ED-4DB2-BD59-A6C34878D82A}">
                    <a16:rowId xmlns:a16="http://schemas.microsoft.com/office/drawing/2014/main" val="10002"/>
                  </a:ext>
                </a:extLst>
              </a:tr>
              <a:tr h="707955">
                <a:tc>
                  <a:txBody>
                    <a:bodyPr/>
                    <a:lstStyle/>
                    <a:p>
                      <a:pPr algn="ctr">
                        <a:spcBef>
                          <a:spcPts val="0"/>
                        </a:spcBef>
                        <a:spcAft>
                          <a:spcPts val="0"/>
                        </a:spcAft>
                      </a:pPr>
                      <a:r>
                        <a:rPr lang="en-US" altLang="zh-CN" sz="1400" b="1">
                          <a:effectLst/>
                        </a:rPr>
                        <a:t>4</a:t>
                      </a:r>
                      <a:endParaRPr lang="en-US" altLang="zh-CN" sz="1400" b="1">
                        <a:solidFill>
                          <a:srgbClr val="FFFFFF"/>
                        </a:solidFill>
                        <a:effectLst/>
                        <a:latin typeface="Arial"/>
                      </a:endParaRPr>
                    </a:p>
                  </a:txBody>
                  <a:tcPr marL="35340" marR="35340" marT="35347" marB="35347" anchor="ctr"/>
                </a:tc>
                <a:tc>
                  <a:txBody>
                    <a:bodyPr/>
                    <a:lstStyle/>
                    <a:p>
                      <a:pPr algn="ctr">
                        <a:spcBef>
                          <a:spcPts val="0"/>
                        </a:spcBef>
                        <a:spcAft>
                          <a:spcPts val="0"/>
                        </a:spcAft>
                      </a:pPr>
                      <a:r>
                        <a:rPr lang="en-US" sz="1400" b="1" u="none" strike="noStrike">
                          <a:effectLst/>
                          <a:hlinkClick r:id="rId5" action="ppaction://hlinkfile"/>
                        </a:rPr>
                        <a:t>TSUBAME 2.0 - HP ProLiant SL390s G7 Xeon 6C X5670, Nvidia GPU, Linux/Windows</a:t>
                      </a:r>
                      <a:endParaRPr lang="en-US" sz="1400" b="1">
                        <a:solidFill>
                          <a:srgbClr val="000000"/>
                        </a:solidFill>
                        <a:effectLst/>
                        <a:latin typeface="Arial"/>
                      </a:endParaRPr>
                    </a:p>
                  </a:txBody>
                  <a:tcPr marL="35340" marR="35340" marT="35347" marB="35347" anchor="ctr"/>
                </a:tc>
                <a:extLst>
                  <a:ext uri="{0D108BD9-81ED-4DB2-BD59-A6C34878D82A}">
                    <a16:rowId xmlns:a16="http://schemas.microsoft.com/office/drawing/2014/main" val="10003"/>
                  </a:ext>
                </a:extLst>
              </a:tr>
              <a:tr h="284946">
                <a:tc>
                  <a:txBody>
                    <a:bodyPr/>
                    <a:lstStyle/>
                    <a:p>
                      <a:pPr algn="ctr">
                        <a:spcBef>
                          <a:spcPts val="0"/>
                        </a:spcBef>
                        <a:spcAft>
                          <a:spcPts val="0"/>
                        </a:spcAft>
                      </a:pPr>
                      <a:r>
                        <a:rPr lang="en-US" altLang="zh-CN" sz="1400" b="1">
                          <a:effectLst/>
                        </a:rPr>
                        <a:t>5</a:t>
                      </a:r>
                      <a:endParaRPr lang="en-US" altLang="zh-CN" sz="1400" b="1">
                        <a:solidFill>
                          <a:srgbClr val="FFFFFF"/>
                        </a:solidFill>
                        <a:effectLst/>
                        <a:latin typeface="Arial"/>
                      </a:endParaRPr>
                    </a:p>
                  </a:txBody>
                  <a:tcPr marL="35340" marR="35340" marT="35347" marB="35347" anchor="ctr"/>
                </a:tc>
                <a:tc>
                  <a:txBody>
                    <a:bodyPr/>
                    <a:lstStyle/>
                    <a:p>
                      <a:pPr algn="ctr">
                        <a:spcBef>
                          <a:spcPts val="0"/>
                        </a:spcBef>
                        <a:spcAft>
                          <a:spcPts val="0"/>
                        </a:spcAft>
                      </a:pPr>
                      <a:r>
                        <a:rPr lang="en-US" sz="1400" b="1" u="none" strike="noStrike">
                          <a:effectLst/>
                          <a:hlinkClick r:id="rId6" action="ppaction://hlinkfile"/>
                        </a:rPr>
                        <a:t>Hopper - Cray XE6 12-core 2.1 GHz</a:t>
                      </a:r>
                      <a:endParaRPr lang="en-US" sz="1400" b="1">
                        <a:solidFill>
                          <a:srgbClr val="000000"/>
                        </a:solidFill>
                        <a:effectLst/>
                        <a:latin typeface="Arial"/>
                      </a:endParaRPr>
                    </a:p>
                  </a:txBody>
                  <a:tcPr marL="35340" marR="35340" marT="35347" marB="35347" anchor="ctr"/>
                </a:tc>
                <a:extLst>
                  <a:ext uri="{0D108BD9-81ED-4DB2-BD59-A6C34878D82A}">
                    <a16:rowId xmlns:a16="http://schemas.microsoft.com/office/drawing/2014/main" val="10004"/>
                  </a:ext>
                </a:extLst>
              </a:tr>
              <a:tr h="496450">
                <a:tc>
                  <a:txBody>
                    <a:bodyPr/>
                    <a:lstStyle/>
                    <a:p>
                      <a:pPr algn="ctr">
                        <a:spcBef>
                          <a:spcPts val="0"/>
                        </a:spcBef>
                        <a:spcAft>
                          <a:spcPts val="0"/>
                        </a:spcAft>
                      </a:pPr>
                      <a:r>
                        <a:rPr lang="en-US" altLang="zh-CN" sz="1400" b="1">
                          <a:effectLst/>
                        </a:rPr>
                        <a:t>6</a:t>
                      </a:r>
                      <a:endParaRPr lang="en-US" altLang="zh-CN" sz="1400" b="1">
                        <a:solidFill>
                          <a:srgbClr val="FFFFFF"/>
                        </a:solidFill>
                        <a:effectLst/>
                        <a:latin typeface="Arial"/>
                      </a:endParaRPr>
                    </a:p>
                  </a:txBody>
                  <a:tcPr marL="35340" marR="35340" marT="35347" marB="35347" anchor="ctr"/>
                </a:tc>
                <a:tc>
                  <a:txBody>
                    <a:bodyPr/>
                    <a:lstStyle/>
                    <a:p>
                      <a:pPr algn="ctr">
                        <a:spcBef>
                          <a:spcPts val="0"/>
                        </a:spcBef>
                        <a:spcAft>
                          <a:spcPts val="0"/>
                        </a:spcAft>
                      </a:pPr>
                      <a:r>
                        <a:rPr lang="en-US" sz="1400" b="1" u="none" strike="noStrike" dirty="0">
                          <a:effectLst/>
                          <a:hlinkClick r:id="rId7" action="ppaction://hlinkfile"/>
                        </a:rPr>
                        <a:t>Tera-100 - Bull </a:t>
                      </a:r>
                      <a:r>
                        <a:rPr lang="en-US" sz="1400" b="1" u="none" strike="noStrike" dirty="0" err="1">
                          <a:effectLst/>
                          <a:hlinkClick r:id="rId7" action="ppaction://hlinkfile"/>
                        </a:rPr>
                        <a:t>bullx</a:t>
                      </a:r>
                      <a:r>
                        <a:rPr lang="en-US" sz="1400" b="1" u="none" strike="noStrike" dirty="0">
                          <a:effectLst/>
                          <a:hlinkClick r:id="rId7" action="ppaction://hlinkfile"/>
                        </a:rPr>
                        <a:t> super-node S6010/S6030</a:t>
                      </a:r>
                      <a:endParaRPr lang="en-US" sz="1400" b="1" dirty="0">
                        <a:solidFill>
                          <a:srgbClr val="000000"/>
                        </a:solidFill>
                        <a:effectLst/>
                        <a:latin typeface="Arial"/>
                      </a:endParaRPr>
                    </a:p>
                  </a:txBody>
                  <a:tcPr marL="35340" marR="35340" marT="35347" marB="35347" anchor="ctr"/>
                </a:tc>
                <a:extLst>
                  <a:ext uri="{0D108BD9-81ED-4DB2-BD59-A6C34878D82A}">
                    <a16:rowId xmlns:a16="http://schemas.microsoft.com/office/drawing/2014/main" val="10005"/>
                  </a:ext>
                </a:extLst>
              </a:tr>
              <a:tr h="707955">
                <a:tc>
                  <a:txBody>
                    <a:bodyPr/>
                    <a:lstStyle/>
                    <a:p>
                      <a:pPr algn="ctr">
                        <a:spcBef>
                          <a:spcPts val="0"/>
                        </a:spcBef>
                        <a:spcAft>
                          <a:spcPts val="0"/>
                        </a:spcAft>
                      </a:pPr>
                      <a:r>
                        <a:rPr lang="en-US" altLang="zh-CN" sz="1400" b="1">
                          <a:effectLst/>
                        </a:rPr>
                        <a:t>7</a:t>
                      </a:r>
                      <a:endParaRPr lang="en-US" altLang="zh-CN" sz="1400" b="1">
                        <a:solidFill>
                          <a:srgbClr val="FFFFFF"/>
                        </a:solidFill>
                        <a:effectLst/>
                        <a:latin typeface="Arial"/>
                      </a:endParaRPr>
                    </a:p>
                  </a:txBody>
                  <a:tcPr marL="35340" marR="35340" marT="35347" marB="35347" anchor="ctr"/>
                </a:tc>
                <a:tc>
                  <a:txBody>
                    <a:bodyPr/>
                    <a:lstStyle/>
                    <a:p>
                      <a:pPr algn="ctr">
                        <a:spcBef>
                          <a:spcPts val="0"/>
                        </a:spcBef>
                        <a:spcAft>
                          <a:spcPts val="0"/>
                        </a:spcAft>
                      </a:pPr>
                      <a:r>
                        <a:rPr lang="en-US" sz="1400" b="1" u="none" strike="noStrike">
                          <a:effectLst/>
                          <a:hlinkClick r:id="rId8" action="ppaction://hlinkfile"/>
                        </a:rPr>
                        <a:t>Roadrunner - BladeCenter QS22/LS21 Cluster, PowerXCell 8i 3.2 Ghz / Opteron DC 1.8 GHz, Voltaire Infiniband</a:t>
                      </a:r>
                      <a:endParaRPr lang="en-US" sz="1400" b="1">
                        <a:solidFill>
                          <a:srgbClr val="000000"/>
                        </a:solidFill>
                        <a:effectLst/>
                        <a:latin typeface="Arial"/>
                      </a:endParaRPr>
                    </a:p>
                  </a:txBody>
                  <a:tcPr marL="35340" marR="35340" marT="35347" marB="35347" anchor="ctr"/>
                </a:tc>
                <a:extLst>
                  <a:ext uri="{0D108BD9-81ED-4DB2-BD59-A6C34878D82A}">
                    <a16:rowId xmlns:a16="http://schemas.microsoft.com/office/drawing/2014/main" val="10006"/>
                  </a:ext>
                </a:extLst>
              </a:tr>
              <a:tr h="496450">
                <a:tc>
                  <a:txBody>
                    <a:bodyPr/>
                    <a:lstStyle/>
                    <a:p>
                      <a:pPr algn="ctr">
                        <a:spcBef>
                          <a:spcPts val="0"/>
                        </a:spcBef>
                        <a:spcAft>
                          <a:spcPts val="0"/>
                        </a:spcAft>
                      </a:pPr>
                      <a:r>
                        <a:rPr lang="en-US" altLang="zh-CN" sz="1400" b="1">
                          <a:effectLst/>
                        </a:rPr>
                        <a:t>8</a:t>
                      </a:r>
                      <a:endParaRPr lang="en-US" altLang="zh-CN" sz="1400" b="1">
                        <a:solidFill>
                          <a:srgbClr val="FFFFFF"/>
                        </a:solidFill>
                        <a:effectLst/>
                        <a:latin typeface="Arial"/>
                      </a:endParaRPr>
                    </a:p>
                  </a:txBody>
                  <a:tcPr marL="35340" marR="35340" marT="35347" marB="35347" anchor="ctr"/>
                </a:tc>
                <a:tc>
                  <a:txBody>
                    <a:bodyPr/>
                    <a:lstStyle/>
                    <a:p>
                      <a:pPr algn="ctr">
                        <a:spcBef>
                          <a:spcPts val="0"/>
                        </a:spcBef>
                        <a:spcAft>
                          <a:spcPts val="0"/>
                        </a:spcAft>
                      </a:pPr>
                      <a:r>
                        <a:rPr lang="en-US" sz="1400" b="1" u="none" strike="noStrike">
                          <a:effectLst/>
                          <a:hlinkClick r:id="rId9" action="ppaction://hlinkfile"/>
                        </a:rPr>
                        <a:t>Kraken XT5 - Cray XT5-HE Opteron 6-core 2.6 GHz</a:t>
                      </a:r>
                      <a:endParaRPr lang="en-US" sz="1400" b="1">
                        <a:solidFill>
                          <a:srgbClr val="000000"/>
                        </a:solidFill>
                        <a:effectLst/>
                        <a:latin typeface="Arial"/>
                      </a:endParaRPr>
                    </a:p>
                  </a:txBody>
                  <a:tcPr marL="35340" marR="35340" marT="35347" marB="35347" anchor="ctr"/>
                </a:tc>
                <a:extLst>
                  <a:ext uri="{0D108BD9-81ED-4DB2-BD59-A6C34878D82A}">
                    <a16:rowId xmlns:a16="http://schemas.microsoft.com/office/drawing/2014/main" val="10007"/>
                  </a:ext>
                </a:extLst>
              </a:tr>
              <a:tr h="284946">
                <a:tc>
                  <a:txBody>
                    <a:bodyPr/>
                    <a:lstStyle/>
                    <a:p>
                      <a:pPr algn="ctr">
                        <a:spcBef>
                          <a:spcPts val="0"/>
                        </a:spcBef>
                        <a:spcAft>
                          <a:spcPts val="0"/>
                        </a:spcAft>
                      </a:pPr>
                      <a:r>
                        <a:rPr lang="en-US" altLang="zh-CN" sz="1400" b="1">
                          <a:effectLst/>
                        </a:rPr>
                        <a:t>9</a:t>
                      </a:r>
                      <a:endParaRPr lang="en-US" altLang="zh-CN" sz="1400" b="1">
                        <a:solidFill>
                          <a:srgbClr val="FFFFFF"/>
                        </a:solidFill>
                        <a:effectLst/>
                        <a:latin typeface="Arial"/>
                      </a:endParaRPr>
                    </a:p>
                  </a:txBody>
                  <a:tcPr marL="35340" marR="35340" marT="35347" marB="35347" anchor="ctr"/>
                </a:tc>
                <a:tc>
                  <a:txBody>
                    <a:bodyPr/>
                    <a:lstStyle/>
                    <a:p>
                      <a:pPr algn="ctr">
                        <a:spcBef>
                          <a:spcPts val="0"/>
                        </a:spcBef>
                        <a:spcAft>
                          <a:spcPts val="0"/>
                        </a:spcAft>
                      </a:pPr>
                      <a:r>
                        <a:rPr lang="en-US" sz="1400" b="1" u="none" strike="noStrike">
                          <a:effectLst/>
                          <a:hlinkClick r:id="rId10" action="ppaction://hlinkfile"/>
                        </a:rPr>
                        <a:t>JUGENE - Blue Gene/P Solution</a:t>
                      </a:r>
                      <a:endParaRPr lang="en-US" sz="1400" b="1">
                        <a:solidFill>
                          <a:srgbClr val="000000"/>
                        </a:solidFill>
                        <a:effectLst/>
                        <a:latin typeface="Arial"/>
                      </a:endParaRPr>
                    </a:p>
                  </a:txBody>
                  <a:tcPr marL="35340" marR="35340" marT="35347" marB="35347" anchor="ctr"/>
                </a:tc>
                <a:extLst>
                  <a:ext uri="{0D108BD9-81ED-4DB2-BD59-A6C34878D82A}">
                    <a16:rowId xmlns:a16="http://schemas.microsoft.com/office/drawing/2014/main" val="10008"/>
                  </a:ext>
                </a:extLst>
              </a:tr>
              <a:tr h="284946">
                <a:tc>
                  <a:txBody>
                    <a:bodyPr/>
                    <a:lstStyle/>
                    <a:p>
                      <a:pPr algn="ctr">
                        <a:spcBef>
                          <a:spcPts val="0"/>
                        </a:spcBef>
                        <a:spcAft>
                          <a:spcPts val="0"/>
                        </a:spcAft>
                      </a:pPr>
                      <a:r>
                        <a:rPr lang="en-US" altLang="zh-CN" sz="1400" b="1">
                          <a:effectLst/>
                        </a:rPr>
                        <a:t>10</a:t>
                      </a:r>
                      <a:endParaRPr lang="en-US" altLang="zh-CN" sz="1400" b="1">
                        <a:solidFill>
                          <a:srgbClr val="FFFFFF"/>
                        </a:solidFill>
                        <a:effectLst/>
                        <a:latin typeface="Arial"/>
                      </a:endParaRPr>
                    </a:p>
                  </a:txBody>
                  <a:tcPr marL="35340" marR="35340" marT="35347" marB="35347" anchor="ctr"/>
                </a:tc>
                <a:tc>
                  <a:txBody>
                    <a:bodyPr/>
                    <a:lstStyle/>
                    <a:p>
                      <a:pPr algn="ctr">
                        <a:spcBef>
                          <a:spcPts val="0"/>
                        </a:spcBef>
                        <a:spcAft>
                          <a:spcPts val="0"/>
                        </a:spcAft>
                      </a:pPr>
                      <a:r>
                        <a:rPr lang="en-US" sz="1400" b="1" u="none" strike="noStrike" dirty="0" err="1">
                          <a:effectLst/>
                          <a:hlinkClick r:id="rId11" action="ppaction://hlinkfile"/>
                        </a:rPr>
                        <a:t>Cielo</a:t>
                      </a:r>
                      <a:r>
                        <a:rPr lang="en-US" sz="1400" b="1" u="none" strike="noStrike" dirty="0">
                          <a:effectLst/>
                          <a:hlinkClick r:id="rId11" action="ppaction://hlinkfile"/>
                        </a:rPr>
                        <a:t> - Cray XE6 8-core 2.4 GHz</a:t>
                      </a:r>
                      <a:endParaRPr lang="en-US" sz="1400" b="1" dirty="0">
                        <a:solidFill>
                          <a:srgbClr val="000000"/>
                        </a:solidFill>
                        <a:effectLst/>
                        <a:latin typeface="Arial"/>
                      </a:endParaRPr>
                    </a:p>
                  </a:txBody>
                  <a:tcPr marL="35340" marR="35340" marT="35347" marB="35347" anchor="ctr"/>
                </a:tc>
                <a:extLst>
                  <a:ext uri="{0D108BD9-81ED-4DB2-BD59-A6C34878D82A}">
                    <a16:rowId xmlns:a16="http://schemas.microsoft.com/office/drawing/2014/main" val="10009"/>
                  </a:ext>
                </a:extLst>
              </a:tr>
            </a:tbl>
          </a:graphicData>
        </a:graphic>
      </p:graphicFrame>
      <p:sp>
        <p:nvSpPr>
          <p:cNvPr id="14377" name="Rectangle 1">
            <a:hlinkClick r:id="rId11"/>
          </p:cNvPr>
          <p:cNvSpPr>
            <a:spLocks noChangeArrowheads="1"/>
          </p:cNvSpPr>
          <p:nvPr/>
        </p:nvSpPr>
        <p:spPr bwMode="auto">
          <a:xfrm>
            <a:off x="1155700" y="1557338"/>
            <a:ext cx="9144000"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bIns="79350" anchor="ctr">
            <a:spAutoFit/>
          </a:bodyPr>
          <a:lstStyle/>
          <a:p>
            <a:endParaRPr lang="zh-CN" altLang="en-US"/>
          </a:p>
        </p:txBody>
      </p:sp>
    </p:spTree>
    <p:extLst>
      <p:ext uri="{BB962C8B-B14F-4D97-AF65-F5344CB8AC3E}">
        <p14:creationId xmlns:p14="http://schemas.microsoft.com/office/powerpoint/2010/main" val="395447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TOP 10 Sites for June 2011</a:t>
            </a:r>
            <a:endParaRPr kumimoji="1"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4068368845"/>
              </p:ext>
            </p:extLst>
          </p:nvPr>
        </p:nvGraphicFramePr>
        <p:xfrm>
          <a:off x="539552" y="1397000"/>
          <a:ext cx="7920880" cy="4912320"/>
        </p:xfrm>
        <a:graphic>
          <a:graphicData uri="http://schemas.openxmlformats.org/presentationml/2006/ole">
            <mc:AlternateContent xmlns:mc="http://schemas.openxmlformats.org/markup-compatibility/2006">
              <mc:Choice xmlns:v="urn:schemas-microsoft-com:vml" Requires="v">
                <p:oleObj spid="_x0000_s3249" name="文档" r:id="rId3" imgW="5410200" imgH="7797800" progId="Word.Document.12">
                  <p:embed/>
                </p:oleObj>
              </mc:Choice>
              <mc:Fallback>
                <p:oleObj name="文档" r:id="rId3" imgW="5410200" imgH="7797800" progId="Word.Document.12">
                  <p:embed/>
                  <p:pic>
                    <p:nvPicPr>
                      <p:cNvPr id="0" name=""/>
                      <p:cNvPicPr/>
                      <p:nvPr/>
                    </p:nvPicPr>
                    <p:blipFill>
                      <a:blip r:embed="rId4"/>
                      <a:stretch>
                        <a:fillRect/>
                      </a:stretch>
                    </p:blipFill>
                    <p:spPr>
                      <a:xfrm>
                        <a:off x="539552" y="1397000"/>
                        <a:ext cx="7920880" cy="4912320"/>
                      </a:xfrm>
                      <a:prstGeom prst="rect">
                        <a:avLst/>
                      </a:prstGeom>
                    </p:spPr>
                  </p:pic>
                </p:oleObj>
              </mc:Fallback>
            </mc:AlternateContent>
          </a:graphicData>
        </a:graphic>
      </p:graphicFrame>
    </p:spTree>
    <p:extLst>
      <p:ext uri="{BB962C8B-B14F-4D97-AF65-F5344CB8AC3E}">
        <p14:creationId xmlns:p14="http://schemas.microsoft.com/office/powerpoint/2010/main" val="2041367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a:t>TOP 10 Sites for November 2011</a:t>
            </a:r>
            <a:endParaRPr kumimoji="1" lang="zh-CN" altLang="en-US" sz="3600" dirty="0"/>
          </a:p>
        </p:txBody>
      </p:sp>
      <p:graphicFrame>
        <p:nvGraphicFramePr>
          <p:cNvPr id="5" name="对象 4"/>
          <p:cNvGraphicFramePr>
            <a:graphicFrameLocks noChangeAspect="1"/>
          </p:cNvGraphicFramePr>
          <p:nvPr>
            <p:extLst>
              <p:ext uri="{D42A27DB-BD31-4B8C-83A1-F6EECF244321}">
                <p14:modId xmlns:p14="http://schemas.microsoft.com/office/powerpoint/2010/main" val="2859425938"/>
              </p:ext>
            </p:extLst>
          </p:nvPr>
        </p:nvGraphicFramePr>
        <p:xfrm>
          <a:off x="539552" y="1397000"/>
          <a:ext cx="7776864" cy="4912320"/>
        </p:xfrm>
        <a:graphic>
          <a:graphicData uri="http://schemas.openxmlformats.org/presentationml/2006/ole">
            <mc:AlternateContent xmlns:mc="http://schemas.openxmlformats.org/markup-compatibility/2006">
              <mc:Choice xmlns:v="urn:schemas-microsoft-com:vml" Requires="v">
                <p:oleObj spid="_x0000_s2228" name="文档" r:id="rId3" imgW="5410200" imgH="7797800" progId="Word.Document.12">
                  <p:embed/>
                </p:oleObj>
              </mc:Choice>
              <mc:Fallback>
                <p:oleObj name="文档" r:id="rId3" imgW="5410200" imgH="7797800" progId="Word.Document.12">
                  <p:embed/>
                  <p:pic>
                    <p:nvPicPr>
                      <p:cNvPr id="0" name=""/>
                      <p:cNvPicPr/>
                      <p:nvPr/>
                    </p:nvPicPr>
                    <p:blipFill>
                      <a:blip r:embed="rId4"/>
                      <a:stretch>
                        <a:fillRect/>
                      </a:stretch>
                    </p:blipFill>
                    <p:spPr>
                      <a:xfrm>
                        <a:off x="539552" y="1397000"/>
                        <a:ext cx="7776864" cy="4912320"/>
                      </a:xfrm>
                      <a:prstGeom prst="rect">
                        <a:avLst/>
                      </a:prstGeom>
                    </p:spPr>
                  </p:pic>
                </p:oleObj>
              </mc:Fallback>
            </mc:AlternateContent>
          </a:graphicData>
        </a:graphic>
      </p:graphicFrame>
    </p:spTree>
    <p:extLst>
      <p:ext uri="{BB962C8B-B14F-4D97-AF65-F5344CB8AC3E}">
        <p14:creationId xmlns:p14="http://schemas.microsoft.com/office/powerpoint/2010/main" val="987749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TOP 10 Sites for June 2012</a:t>
            </a:r>
            <a:endParaRPr kumimoji="1" lang="zh-CN" altLang="en-US" dirty="0"/>
          </a:p>
        </p:txBody>
      </p:sp>
      <p:graphicFrame>
        <p:nvGraphicFramePr>
          <p:cNvPr id="10" name="对象 9"/>
          <p:cNvGraphicFramePr>
            <a:graphicFrameLocks noChangeAspect="1"/>
          </p:cNvGraphicFramePr>
          <p:nvPr>
            <p:extLst>
              <p:ext uri="{D42A27DB-BD31-4B8C-83A1-F6EECF244321}">
                <p14:modId xmlns:p14="http://schemas.microsoft.com/office/powerpoint/2010/main" val="3996755756"/>
              </p:ext>
            </p:extLst>
          </p:nvPr>
        </p:nvGraphicFramePr>
        <p:xfrm>
          <a:off x="611560" y="1397000"/>
          <a:ext cx="7776864" cy="4912320"/>
        </p:xfrm>
        <a:graphic>
          <a:graphicData uri="http://schemas.openxmlformats.org/presentationml/2006/ole">
            <mc:AlternateContent xmlns:mc="http://schemas.openxmlformats.org/markup-compatibility/2006">
              <mc:Choice xmlns:v="urn:schemas-microsoft-com:vml" Requires="v">
                <p:oleObj spid="_x0000_s1206" name="文档" r:id="rId3" imgW="5410200" imgH="7010400" progId="Word.Document.12">
                  <p:embed/>
                </p:oleObj>
              </mc:Choice>
              <mc:Fallback>
                <p:oleObj name="文档" r:id="rId3" imgW="5410200" imgH="7010400" progId="Word.Document.12">
                  <p:embed/>
                  <p:pic>
                    <p:nvPicPr>
                      <p:cNvPr id="0" name=""/>
                      <p:cNvPicPr/>
                      <p:nvPr/>
                    </p:nvPicPr>
                    <p:blipFill>
                      <a:blip r:embed="rId4"/>
                      <a:stretch>
                        <a:fillRect/>
                      </a:stretch>
                    </p:blipFill>
                    <p:spPr>
                      <a:xfrm>
                        <a:off x="611560" y="1397000"/>
                        <a:ext cx="7776864" cy="4912320"/>
                      </a:xfrm>
                      <a:prstGeom prst="rect">
                        <a:avLst/>
                      </a:prstGeom>
                    </p:spPr>
                  </p:pic>
                </p:oleObj>
              </mc:Fallback>
            </mc:AlternateContent>
          </a:graphicData>
        </a:graphic>
      </p:graphicFrame>
    </p:spTree>
    <p:extLst>
      <p:ext uri="{BB962C8B-B14F-4D97-AF65-F5344CB8AC3E}">
        <p14:creationId xmlns:p14="http://schemas.microsoft.com/office/powerpoint/2010/main" val="3105410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383168-1D90-4F45-AC04-C002AA086896}"/>
              </a:ext>
            </a:extLst>
          </p:cNvPr>
          <p:cNvSpPr>
            <a:spLocks noGrp="1"/>
          </p:cNvSpPr>
          <p:nvPr>
            <p:ph type="title"/>
          </p:nvPr>
        </p:nvSpPr>
        <p:spPr/>
        <p:txBody>
          <a:bodyPr/>
          <a:lstStyle/>
          <a:p>
            <a:r>
              <a:rPr lang="en-US" altLang="zh-CN" sz="3600" b="1" dirty="0"/>
              <a:t>TOP 10 Sites for November 2017</a:t>
            </a:r>
            <a:endParaRPr lang="zh-CN" altLang="en-US" sz="3600" dirty="0"/>
          </a:p>
        </p:txBody>
      </p:sp>
      <p:graphicFrame>
        <p:nvGraphicFramePr>
          <p:cNvPr id="5" name="内容占位符 4">
            <a:extLst>
              <a:ext uri="{FF2B5EF4-FFF2-40B4-BE49-F238E27FC236}">
                <a16:creationId xmlns:a16="http://schemas.microsoft.com/office/drawing/2014/main" id="{23C6702F-9D68-4E22-BD90-B3B08715C745}"/>
              </a:ext>
            </a:extLst>
          </p:cNvPr>
          <p:cNvGraphicFramePr>
            <a:graphicFrameLocks noGrp="1"/>
          </p:cNvGraphicFramePr>
          <p:nvPr>
            <p:ph idx="1"/>
            <p:extLst>
              <p:ext uri="{D42A27DB-BD31-4B8C-83A1-F6EECF244321}">
                <p14:modId xmlns:p14="http://schemas.microsoft.com/office/powerpoint/2010/main" val="1150754596"/>
              </p:ext>
            </p:extLst>
          </p:nvPr>
        </p:nvGraphicFramePr>
        <p:xfrm>
          <a:off x="179512" y="908720"/>
          <a:ext cx="8825167" cy="5913617"/>
        </p:xfrm>
        <a:graphic>
          <a:graphicData uri="http://schemas.openxmlformats.org/drawingml/2006/table">
            <a:tbl>
              <a:tblPr>
                <a:tableStyleId>{5C22544A-7EE6-4342-B048-85BDC9FD1C3A}</a:tableStyleId>
              </a:tblPr>
              <a:tblGrid>
                <a:gridCol w="504056">
                  <a:extLst>
                    <a:ext uri="{9D8B030D-6E8A-4147-A177-3AD203B41FA5}">
                      <a16:colId xmlns:a16="http://schemas.microsoft.com/office/drawing/2014/main" val="956484418"/>
                    </a:ext>
                  </a:extLst>
                </a:gridCol>
                <a:gridCol w="5256584">
                  <a:extLst>
                    <a:ext uri="{9D8B030D-6E8A-4147-A177-3AD203B41FA5}">
                      <a16:colId xmlns:a16="http://schemas.microsoft.com/office/drawing/2014/main" val="2523436481"/>
                    </a:ext>
                  </a:extLst>
                </a:gridCol>
                <a:gridCol w="936104">
                  <a:extLst>
                    <a:ext uri="{9D8B030D-6E8A-4147-A177-3AD203B41FA5}">
                      <a16:colId xmlns:a16="http://schemas.microsoft.com/office/drawing/2014/main" val="671825727"/>
                    </a:ext>
                  </a:extLst>
                </a:gridCol>
                <a:gridCol w="720080">
                  <a:extLst>
                    <a:ext uri="{9D8B030D-6E8A-4147-A177-3AD203B41FA5}">
                      <a16:colId xmlns:a16="http://schemas.microsoft.com/office/drawing/2014/main" val="4210482877"/>
                    </a:ext>
                  </a:extLst>
                </a:gridCol>
                <a:gridCol w="834348">
                  <a:extLst>
                    <a:ext uri="{9D8B030D-6E8A-4147-A177-3AD203B41FA5}">
                      <a16:colId xmlns:a16="http://schemas.microsoft.com/office/drawing/2014/main" val="1968641728"/>
                    </a:ext>
                  </a:extLst>
                </a:gridCol>
                <a:gridCol w="573995">
                  <a:extLst>
                    <a:ext uri="{9D8B030D-6E8A-4147-A177-3AD203B41FA5}">
                      <a16:colId xmlns:a16="http://schemas.microsoft.com/office/drawing/2014/main" val="3195682470"/>
                    </a:ext>
                  </a:extLst>
                </a:gridCol>
              </a:tblGrid>
              <a:tr h="653920">
                <a:tc>
                  <a:txBody>
                    <a:bodyPr/>
                    <a:lstStyle/>
                    <a:p>
                      <a:pPr algn="l" fontAlgn="ctr"/>
                      <a:r>
                        <a:rPr lang="en-US" sz="1400" u="none" strike="noStrike">
                          <a:effectLst/>
                        </a:rPr>
                        <a:t>Rank</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sz="1400" u="none" strike="noStrike" dirty="0">
                          <a:effectLst/>
                        </a:rPr>
                        <a:t>System</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sz="1400" u="none" strike="noStrike">
                          <a:effectLst/>
                        </a:rPr>
                        <a:t>Cores</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sz="1400" u="none" strike="noStrike">
                          <a:effectLst/>
                        </a:rPr>
                        <a:t>Rmax (TFlop/s)</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sz="1400" u="none" strike="noStrike">
                          <a:effectLst/>
                        </a:rPr>
                        <a:t>Rpeak (TFlop/s)</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sz="1400" u="none" strike="noStrike">
                          <a:effectLst/>
                        </a:rPr>
                        <a:t>Power (kW)</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1675414168"/>
                  </a:ext>
                </a:extLst>
              </a:tr>
              <a:tr h="621685">
                <a:tc>
                  <a:txBody>
                    <a:bodyPr/>
                    <a:lstStyle/>
                    <a:p>
                      <a:pPr algn="l" fontAlgn="ctr"/>
                      <a:r>
                        <a:rPr lang="en-US" altLang="zh-CN" sz="1400" u="none" strike="noStrike">
                          <a:effectLst/>
                        </a:rPr>
                        <a:t>1</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sz="1400" u="none" strike="noStrike">
                          <a:effectLst/>
                        </a:rPr>
                        <a:t>Sunway TaihuLight - Sunway MPP, Sunway SW26010 260C 1.45GHz, Sunway , NRCPC </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10,649,600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93,014.6</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125,435.9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15,371</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3099996574"/>
                  </a:ext>
                </a:extLst>
              </a:tr>
              <a:tr h="621685">
                <a:tc>
                  <a:txBody>
                    <a:bodyPr/>
                    <a:lstStyle/>
                    <a:p>
                      <a:pPr algn="l" fontAlgn="ctr"/>
                      <a:r>
                        <a:rPr lang="en-US" altLang="zh-CN" sz="1400" u="none" strike="noStrike">
                          <a:effectLst/>
                        </a:rPr>
                        <a:t>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sz="1400" u="none" strike="noStrike">
                          <a:effectLst/>
                        </a:rPr>
                        <a:t>Tianhe-2A - TH-IVB-FEP Cluster, Intel Xeon E5-2692 12C 2.200GHz, TH Express-2, Intel Xeon Phi 31S1P , NUDT </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3,120,000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33,862.7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54,902.4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17,808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434810575"/>
                  </a:ext>
                </a:extLst>
              </a:tr>
              <a:tr h="602026">
                <a:tc>
                  <a:txBody>
                    <a:bodyPr/>
                    <a:lstStyle/>
                    <a:p>
                      <a:pPr algn="l" fontAlgn="ctr"/>
                      <a:r>
                        <a:rPr lang="en-US" altLang="zh-CN" sz="1400" u="none" strike="noStrike">
                          <a:effectLst/>
                        </a:rPr>
                        <a:t>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sz="1400" u="none" strike="noStrike">
                          <a:effectLst/>
                        </a:rPr>
                        <a:t>Piz Daint - Cray XC50, Xeon E5-2690v3 12C 2.6GHz, Aries interconnect , NVIDIA Tesla P100 , Cray Inc. </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361,760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19,590.0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25,326.3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2,272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1526409610"/>
                  </a:ext>
                </a:extLst>
              </a:tr>
              <a:tr h="621685">
                <a:tc>
                  <a:txBody>
                    <a:bodyPr/>
                    <a:lstStyle/>
                    <a:p>
                      <a:pPr algn="l" fontAlgn="ctr"/>
                      <a:r>
                        <a:rPr lang="en-US" altLang="zh-CN" sz="1400" u="none" strike="noStrike">
                          <a:effectLst/>
                        </a:rPr>
                        <a:t>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sz="1400" u="none" strike="noStrike">
                          <a:effectLst/>
                        </a:rPr>
                        <a:t>Gyoukou - ZettaScaler-2.2 HPC system, Xeon D-1571 16C 1.3GHz, Infiniband EDR, PEZY-SC2 700Mhz , ExaScaler </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19,860,000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19,135.8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28,192.0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1,350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3925221535"/>
                  </a:ext>
                </a:extLst>
              </a:tr>
              <a:tr h="438118">
                <a:tc>
                  <a:txBody>
                    <a:bodyPr/>
                    <a:lstStyle/>
                    <a:p>
                      <a:pPr algn="l" fontAlgn="ctr"/>
                      <a:r>
                        <a:rPr lang="en-US" altLang="zh-CN" sz="1400" u="none" strike="noStrike">
                          <a:effectLst/>
                        </a:rPr>
                        <a:t>5</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sz="1400" u="none" strike="noStrike">
                          <a:effectLst/>
                        </a:rPr>
                        <a:t>Titan - Cray XK7, Opteron 6274 16C 2.200GHz, Cray Gemini interconnect, NVIDIA K20x , Cray Inc. </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560,640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17,590.0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27,112.5</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8,209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2996718344"/>
                  </a:ext>
                </a:extLst>
              </a:tr>
              <a:tr h="602026">
                <a:tc>
                  <a:txBody>
                    <a:bodyPr/>
                    <a:lstStyle/>
                    <a:p>
                      <a:pPr algn="l" fontAlgn="ctr"/>
                      <a:r>
                        <a:rPr lang="en-US" altLang="zh-CN" sz="1400" u="none" strike="noStrike">
                          <a:effectLst/>
                        </a:rPr>
                        <a:t>6</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sz="1400" u="none" strike="noStrike">
                          <a:effectLst/>
                        </a:rPr>
                        <a:t>Sequoia - BlueGene/Q, Power BQC 16C 1.60 GHz, Custom , IBM </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1,572,864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17,173.2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20,132.7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7,890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123908402"/>
                  </a:ext>
                </a:extLst>
              </a:tr>
              <a:tr h="438118">
                <a:tc>
                  <a:txBody>
                    <a:bodyPr/>
                    <a:lstStyle/>
                    <a:p>
                      <a:pPr algn="l" fontAlgn="ctr"/>
                      <a:r>
                        <a:rPr lang="en-US" altLang="zh-CN" sz="1400" u="none" strike="noStrike">
                          <a:effectLst/>
                        </a:rPr>
                        <a:t>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sz="1400" u="none" strike="noStrike">
                          <a:effectLst/>
                        </a:rPr>
                        <a:t>Trinity - Cray XC40, Intel Xeon Phi 7250 68C 1.4GHz, Aries interconnect , Cray Inc. </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979,968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14,137.3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43,902.6</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3,844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1713107931"/>
                  </a:ext>
                </a:extLst>
              </a:tr>
              <a:tr h="438118">
                <a:tc>
                  <a:txBody>
                    <a:bodyPr/>
                    <a:lstStyle/>
                    <a:p>
                      <a:pPr algn="l" fontAlgn="ctr"/>
                      <a:r>
                        <a:rPr lang="en-US" altLang="zh-CN" sz="1400" u="none" strike="noStrike">
                          <a:effectLst/>
                        </a:rPr>
                        <a:t>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sz="1400" u="none" strike="noStrike">
                          <a:effectLst/>
                        </a:rPr>
                        <a:t>Cori - Cray XC40, Intel Xeon Phi 7250 68C 1.4GHz, Aries interconnect , Cray Inc. </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622,336</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14,014.7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27,880.7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3,939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1457974983"/>
                  </a:ext>
                </a:extLst>
              </a:tr>
              <a:tr h="438118">
                <a:tc>
                  <a:txBody>
                    <a:bodyPr/>
                    <a:lstStyle/>
                    <a:p>
                      <a:pPr algn="l" fontAlgn="ctr"/>
                      <a:r>
                        <a:rPr lang="en-US" altLang="zh-CN" sz="1400" u="none" strike="noStrike">
                          <a:effectLst/>
                        </a:rPr>
                        <a:t>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sz="1400" u="none" strike="noStrike">
                          <a:effectLst/>
                        </a:rPr>
                        <a:t>Oakforest-PACS - PRIMERGY CX1640 M1, Intel Xeon Phi 7250 68C 1.4GHz, Intel Omni-Path , Fujitsu </a:t>
                      </a:r>
                      <a:endParaRPr lang="en-US"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556,104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13,554.6</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24,913.5</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2,719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4000377005"/>
                  </a:ext>
                </a:extLst>
              </a:tr>
              <a:tr h="438118">
                <a:tc>
                  <a:txBody>
                    <a:bodyPr/>
                    <a:lstStyle/>
                    <a:p>
                      <a:pPr algn="l" fontAlgn="ctr"/>
                      <a:r>
                        <a:rPr lang="en-US" altLang="zh-CN" sz="1400" u="none" strike="noStrike">
                          <a:effectLst/>
                        </a:rPr>
                        <a:t>10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sz="1400" u="none" strike="noStrike" dirty="0">
                          <a:effectLst/>
                        </a:rPr>
                        <a:t>K computer, SPARC64 </a:t>
                      </a:r>
                      <a:r>
                        <a:rPr lang="en-US" sz="1400" u="none" strike="noStrike" dirty="0" err="1">
                          <a:effectLst/>
                        </a:rPr>
                        <a:t>VIIIfx</a:t>
                      </a:r>
                      <a:r>
                        <a:rPr lang="en-US" sz="1400" u="none" strike="noStrike" dirty="0">
                          <a:effectLst/>
                        </a:rPr>
                        <a:t> 2.0GHz, Tofu interconnect , Fujitsu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705,024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10,510.0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a:effectLst/>
                        </a:rPr>
                        <a:t>11,280.4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6443" marR="6443" marT="6443" marB="0" anchor="ctr"/>
                </a:tc>
                <a:tc>
                  <a:txBody>
                    <a:bodyPr/>
                    <a:lstStyle/>
                    <a:p>
                      <a:pPr algn="l" fontAlgn="ctr"/>
                      <a:r>
                        <a:rPr lang="en-US" altLang="zh-CN" sz="1400" u="none" strike="noStrike" dirty="0">
                          <a:effectLst/>
                        </a:rPr>
                        <a:t>12,660</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tc>
                <a:extLst>
                  <a:ext uri="{0D108BD9-81ED-4DB2-BD59-A6C34878D82A}">
                    <a16:rowId xmlns:a16="http://schemas.microsoft.com/office/drawing/2014/main" val="971070446"/>
                  </a:ext>
                </a:extLst>
              </a:tr>
            </a:tbl>
          </a:graphicData>
        </a:graphic>
      </p:graphicFrame>
    </p:spTree>
    <p:extLst>
      <p:ext uri="{BB962C8B-B14F-4D97-AF65-F5344CB8AC3E}">
        <p14:creationId xmlns:p14="http://schemas.microsoft.com/office/powerpoint/2010/main" val="2318581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CB7442-75ED-B641-A839-5D3632445FE9}"/>
              </a:ext>
            </a:extLst>
          </p:cNvPr>
          <p:cNvSpPr>
            <a:spLocks noGrp="1"/>
          </p:cNvSpPr>
          <p:nvPr>
            <p:ph type="title"/>
          </p:nvPr>
        </p:nvSpPr>
        <p:spPr/>
        <p:txBody>
          <a:bodyPr/>
          <a:lstStyle/>
          <a:p>
            <a:r>
              <a:rPr lang="en-US" altLang="zh-CN" dirty="0"/>
              <a:t>TOP 10, 06/2019</a:t>
            </a:r>
            <a:endParaRPr kumimoji="1" lang="zh-CN" altLang="en-US" dirty="0"/>
          </a:p>
        </p:txBody>
      </p:sp>
      <p:graphicFrame>
        <p:nvGraphicFramePr>
          <p:cNvPr id="7" name="内容占位符 6">
            <a:extLst>
              <a:ext uri="{FF2B5EF4-FFF2-40B4-BE49-F238E27FC236}">
                <a16:creationId xmlns:a16="http://schemas.microsoft.com/office/drawing/2014/main" id="{61D6D89B-FCDD-2C49-AD75-283650B78A0D}"/>
              </a:ext>
            </a:extLst>
          </p:cNvPr>
          <p:cNvGraphicFramePr>
            <a:graphicFrameLocks noGrp="1"/>
          </p:cNvGraphicFramePr>
          <p:nvPr>
            <p:ph idx="1"/>
            <p:extLst>
              <p:ext uri="{D42A27DB-BD31-4B8C-83A1-F6EECF244321}">
                <p14:modId xmlns:p14="http://schemas.microsoft.com/office/powerpoint/2010/main" val="1782963641"/>
              </p:ext>
            </p:extLst>
          </p:nvPr>
        </p:nvGraphicFramePr>
        <p:xfrm>
          <a:off x="-228812" y="685800"/>
          <a:ext cx="9396537" cy="6481132"/>
        </p:xfrm>
        <a:graphic>
          <a:graphicData uri="http://schemas.openxmlformats.org/drawingml/2006/table">
            <a:tbl>
              <a:tblPr firstRow="1" bandRow="1">
                <a:tableStyleId>{5C22544A-7EE6-4342-B048-85BDC9FD1C3A}</a:tableStyleId>
              </a:tblPr>
              <a:tblGrid>
                <a:gridCol w="517268">
                  <a:extLst>
                    <a:ext uri="{9D8B030D-6E8A-4147-A177-3AD203B41FA5}">
                      <a16:colId xmlns:a16="http://schemas.microsoft.com/office/drawing/2014/main" val="339511843"/>
                    </a:ext>
                  </a:extLst>
                </a:gridCol>
                <a:gridCol w="5153146">
                  <a:extLst>
                    <a:ext uri="{9D8B030D-6E8A-4147-A177-3AD203B41FA5}">
                      <a16:colId xmlns:a16="http://schemas.microsoft.com/office/drawing/2014/main" val="3818077231"/>
                    </a:ext>
                  </a:extLst>
                </a:gridCol>
                <a:gridCol w="989289">
                  <a:extLst>
                    <a:ext uri="{9D8B030D-6E8A-4147-A177-3AD203B41FA5}">
                      <a16:colId xmlns:a16="http://schemas.microsoft.com/office/drawing/2014/main" val="2217877499"/>
                    </a:ext>
                  </a:extLst>
                </a:gridCol>
                <a:gridCol w="939189">
                  <a:extLst>
                    <a:ext uri="{9D8B030D-6E8A-4147-A177-3AD203B41FA5}">
                      <a16:colId xmlns:a16="http://schemas.microsoft.com/office/drawing/2014/main" val="4026721018"/>
                    </a:ext>
                  </a:extLst>
                </a:gridCol>
                <a:gridCol w="1109950">
                  <a:extLst>
                    <a:ext uri="{9D8B030D-6E8A-4147-A177-3AD203B41FA5}">
                      <a16:colId xmlns:a16="http://schemas.microsoft.com/office/drawing/2014/main" val="1117280262"/>
                    </a:ext>
                  </a:extLst>
                </a:gridCol>
                <a:gridCol w="687695">
                  <a:extLst>
                    <a:ext uri="{9D8B030D-6E8A-4147-A177-3AD203B41FA5}">
                      <a16:colId xmlns:a16="http://schemas.microsoft.com/office/drawing/2014/main" val="3528986874"/>
                    </a:ext>
                  </a:extLst>
                </a:gridCol>
              </a:tblGrid>
              <a:tr h="229636">
                <a:tc>
                  <a:txBody>
                    <a:bodyPr/>
                    <a:lstStyle/>
                    <a:p>
                      <a:pPr algn="l" fontAlgn="ctr"/>
                      <a:r>
                        <a:rPr lang="en" sz="1400" b="0" i="0" u="none" strike="noStrike" dirty="0">
                          <a:solidFill>
                            <a:srgbClr val="000000"/>
                          </a:solidFill>
                          <a:effectLst/>
                          <a:latin typeface="等线" panose="02010600030101010101" pitchFamily="2" charset="-122"/>
                          <a:ea typeface="等线" panose="02010600030101010101" pitchFamily="2" charset="-122"/>
                        </a:rPr>
                        <a:t>Rank</a:t>
                      </a:r>
                    </a:p>
                  </a:txBody>
                  <a:tcPr marL="9525" marR="9525" marT="9525" marB="0" anchor="ctr"/>
                </a:tc>
                <a:tc>
                  <a:txBody>
                    <a:bodyPr/>
                    <a:lstStyle/>
                    <a:p>
                      <a:pPr algn="l" fontAlgn="ctr"/>
                      <a:r>
                        <a:rPr lang="en" sz="1400" b="0" i="0" u="none" strike="noStrike" dirty="0">
                          <a:solidFill>
                            <a:srgbClr val="000000"/>
                          </a:solidFill>
                          <a:effectLst/>
                          <a:latin typeface="等线" panose="02010600030101010101" pitchFamily="2" charset="-122"/>
                          <a:ea typeface="等线" panose="02010600030101010101" pitchFamily="2" charset="-122"/>
                        </a:rPr>
                        <a:t>System</a:t>
                      </a:r>
                    </a:p>
                  </a:txBody>
                  <a:tcPr marL="9525" marR="9525" marT="9525" marB="0" anchor="ctr"/>
                </a:tc>
                <a:tc>
                  <a:txBody>
                    <a:bodyPr/>
                    <a:lstStyle/>
                    <a:p>
                      <a:pPr algn="l" fontAlgn="ctr"/>
                      <a:r>
                        <a:rPr lang="en" sz="1400" b="0" i="0" u="none" strike="noStrike">
                          <a:solidFill>
                            <a:srgbClr val="000000"/>
                          </a:solidFill>
                          <a:effectLst/>
                          <a:latin typeface="等线" panose="02010600030101010101" pitchFamily="2" charset="-122"/>
                          <a:ea typeface="等线" panose="02010600030101010101" pitchFamily="2" charset="-122"/>
                        </a:rPr>
                        <a:t>Cores</a:t>
                      </a:r>
                    </a:p>
                  </a:txBody>
                  <a:tcPr marL="9525" marR="9525" marT="9525" marB="0" anchor="ctr"/>
                </a:tc>
                <a:tc>
                  <a:txBody>
                    <a:bodyPr/>
                    <a:lstStyle/>
                    <a:p>
                      <a:pPr algn="l" fontAlgn="ctr"/>
                      <a:r>
                        <a:rPr lang="en" sz="1400" b="0" i="0" u="none" strike="noStrike">
                          <a:solidFill>
                            <a:srgbClr val="000000"/>
                          </a:solidFill>
                          <a:effectLst/>
                          <a:latin typeface="等线" panose="02010600030101010101" pitchFamily="2" charset="-122"/>
                          <a:ea typeface="等线" panose="02010600030101010101" pitchFamily="2" charset="-122"/>
                        </a:rPr>
                        <a:t>Rmax (TFlop/s)</a:t>
                      </a:r>
                    </a:p>
                  </a:txBody>
                  <a:tcPr marL="9525" marR="9525" marT="9525" marB="0" anchor="ctr"/>
                </a:tc>
                <a:tc>
                  <a:txBody>
                    <a:bodyPr/>
                    <a:lstStyle/>
                    <a:p>
                      <a:pPr algn="l" fontAlgn="ctr"/>
                      <a:r>
                        <a:rPr lang="en" sz="1400" b="0" i="0" u="none" strike="noStrike">
                          <a:solidFill>
                            <a:srgbClr val="000000"/>
                          </a:solidFill>
                          <a:effectLst/>
                          <a:latin typeface="等线" panose="02010600030101010101" pitchFamily="2" charset="-122"/>
                          <a:ea typeface="等线" panose="02010600030101010101" pitchFamily="2" charset="-122"/>
                        </a:rPr>
                        <a:t>Rpeak (TFlop/s)</a:t>
                      </a:r>
                    </a:p>
                  </a:txBody>
                  <a:tcPr marL="9525" marR="9525" marT="9525" marB="0" anchor="ctr"/>
                </a:tc>
                <a:tc>
                  <a:txBody>
                    <a:bodyPr/>
                    <a:lstStyle/>
                    <a:p>
                      <a:pPr algn="l" fontAlgn="ctr"/>
                      <a:r>
                        <a:rPr lang="en" sz="1400" b="0" i="0" u="none" strike="noStrike" dirty="0">
                          <a:solidFill>
                            <a:srgbClr val="000000"/>
                          </a:solidFill>
                          <a:effectLst/>
                          <a:latin typeface="等线" panose="02010600030101010101" pitchFamily="2" charset="-122"/>
                          <a:ea typeface="等线" panose="02010600030101010101" pitchFamily="2" charset="-122"/>
                        </a:rPr>
                        <a:t>Power (kW)</a:t>
                      </a:r>
                    </a:p>
                  </a:txBody>
                  <a:tcPr marL="9525" marR="9525" marT="9525" marB="0" anchor="ctr"/>
                </a:tc>
                <a:extLst>
                  <a:ext uri="{0D108BD9-81ED-4DB2-BD59-A6C34878D82A}">
                    <a16:rowId xmlns:a16="http://schemas.microsoft.com/office/drawing/2014/main" val="2600041073"/>
                  </a:ext>
                </a:extLst>
              </a:tr>
              <a:tr h="663625">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a:t>
                      </a:r>
                    </a:p>
                  </a:txBody>
                  <a:tcPr marL="9525" marR="9525" marT="9525" marB="0" anchor="ctr"/>
                </a:tc>
                <a:tc>
                  <a:txBody>
                    <a:bodyPr/>
                    <a:lstStyle/>
                    <a:p>
                      <a:pPr algn="l" fontAlgn="ctr"/>
                      <a:r>
                        <a:rPr lang="en" sz="1400" b="0" i="0" u="none" strike="noStrike" dirty="0">
                          <a:solidFill>
                            <a:srgbClr val="000000"/>
                          </a:solidFill>
                          <a:effectLst/>
                          <a:latin typeface="等线" panose="02010600030101010101" pitchFamily="2" charset="-122"/>
                          <a:ea typeface="等线" panose="02010600030101010101" pitchFamily="2" charset="-122"/>
                        </a:rPr>
                        <a:t>Summit - IBM Power System AC922, IBM POWER9 22C 3.07GHz, NVIDIA Volta GV100, Dual-rail Mellanox EDR </a:t>
                      </a:r>
                      <a:r>
                        <a:rPr lang="en" sz="1400" b="0" i="0" u="none" strike="noStrike" dirty="0" err="1">
                          <a:solidFill>
                            <a:srgbClr val="000000"/>
                          </a:solidFill>
                          <a:effectLst/>
                          <a:latin typeface="等线" panose="02010600030101010101" pitchFamily="2" charset="-122"/>
                          <a:ea typeface="等线" panose="02010600030101010101" pitchFamily="2" charset="-122"/>
                        </a:rPr>
                        <a:t>Infiniband</a:t>
                      </a:r>
                      <a:r>
                        <a:rPr lang="en" sz="1400" b="0" i="0" u="none" strike="noStrike" dirty="0">
                          <a:solidFill>
                            <a:srgbClr val="000000"/>
                          </a:solidFill>
                          <a:effectLst/>
                          <a:latin typeface="等线" panose="02010600030101010101" pitchFamily="2" charset="-122"/>
                          <a:ea typeface="等线" panose="02010600030101010101" pitchFamily="2" charset="-122"/>
                        </a:rPr>
                        <a:t> , IBM</a:t>
                      </a:r>
                    </a:p>
                  </a:txBody>
                  <a:tcPr marL="9525" marR="9525" marT="9525" marB="0" anchor="ctr"/>
                </a:tc>
                <a:tc>
                  <a:txBody>
                    <a:bodyPr/>
                    <a:lstStyle/>
                    <a:p>
                      <a:pPr algn="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2,414,592</a:t>
                      </a:r>
                    </a:p>
                  </a:txBody>
                  <a:tcPr marL="9525" marR="9525" marT="9525" marB="0" anchor="ctr"/>
                </a:tc>
                <a:tc>
                  <a:txBody>
                    <a:bodyPr/>
                    <a:lstStyle/>
                    <a:p>
                      <a:pPr algn="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148,600.00</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200,794.90</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10,096</a:t>
                      </a:r>
                    </a:p>
                  </a:txBody>
                  <a:tcPr marL="9525" marR="9525" marT="9525" marB="0" anchor="ctr"/>
                </a:tc>
                <a:extLst>
                  <a:ext uri="{0D108BD9-81ED-4DB2-BD59-A6C34878D82A}">
                    <a16:rowId xmlns:a16="http://schemas.microsoft.com/office/drawing/2014/main" val="3372672771"/>
                  </a:ext>
                </a:extLst>
              </a:tr>
              <a:tr h="663625">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2</a:t>
                      </a:r>
                    </a:p>
                  </a:txBody>
                  <a:tcPr marL="9525" marR="9525" marT="9525" marB="0" anchor="ctr"/>
                </a:tc>
                <a:tc>
                  <a:txBody>
                    <a:bodyPr/>
                    <a:lstStyle/>
                    <a:p>
                      <a:pPr algn="l" fontAlgn="ctr"/>
                      <a:r>
                        <a:rPr lang="en" sz="1400" b="0" i="0" u="none" strike="noStrike" dirty="0">
                          <a:solidFill>
                            <a:srgbClr val="000000"/>
                          </a:solidFill>
                          <a:effectLst/>
                          <a:latin typeface="等线" panose="02010600030101010101" pitchFamily="2" charset="-122"/>
                          <a:ea typeface="等线" panose="02010600030101010101" pitchFamily="2" charset="-122"/>
                        </a:rPr>
                        <a:t>Sierra - IBM Power System S922LC, IBM POWER9 22C 3.1GHz, NVIDIA Volta GV100, Dual-rail Mellanox EDR </a:t>
                      </a:r>
                      <a:r>
                        <a:rPr lang="en" sz="1400" b="0" i="0" u="none" strike="noStrike" dirty="0" err="1">
                          <a:solidFill>
                            <a:srgbClr val="000000"/>
                          </a:solidFill>
                          <a:effectLst/>
                          <a:latin typeface="等线" panose="02010600030101010101" pitchFamily="2" charset="-122"/>
                          <a:ea typeface="等线" panose="02010600030101010101" pitchFamily="2" charset="-122"/>
                        </a:rPr>
                        <a:t>Infiniband</a:t>
                      </a:r>
                      <a:r>
                        <a:rPr lang="en" sz="1400" b="0" i="0" u="none" strike="noStrike" dirty="0">
                          <a:solidFill>
                            <a:srgbClr val="000000"/>
                          </a:solidFill>
                          <a:effectLst/>
                          <a:latin typeface="等线" panose="02010600030101010101" pitchFamily="2" charset="-122"/>
                          <a:ea typeface="等线" panose="02010600030101010101" pitchFamily="2" charset="-122"/>
                        </a:rPr>
                        <a:t> , IBM / NVIDIA / Mellanox</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1,572,480</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94,640.00</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125,712.00</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7,438</a:t>
                      </a:r>
                    </a:p>
                  </a:txBody>
                  <a:tcPr marL="9525" marR="9525" marT="9525" marB="0" anchor="ctr"/>
                </a:tc>
                <a:extLst>
                  <a:ext uri="{0D108BD9-81ED-4DB2-BD59-A6C34878D82A}">
                    <a16:rowId xmlns:a16="http://schemas.microsoft.com/office/drawing/2014/main" val="983638001"/>
                  </a:ext>
                </a:extLst>
              </a:tr>
              <a:tr h="445660">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3</a:t>
                      </a:r>
                    </a:p>
                  </a:txBody>
                  <a:tcPr marL="9525" marR="9525" marT="9525" marB="0" anchor="ctr"/>
                </a:tc>
                <a:tc>
                  <a:txBody>
                    <a:bodyPr/>
                    <a:lstStyle/>
                    <a:p>
                      <a:pPr algn="l" fontAlgn="ctr"/>
                      <a:r>
                        <a:rPr lang="en" sz="1400" b="0" i="0" u="none" strike="noStrike" dirty="0">
                          <a:solidFill>
                            <a:srgbClr val="000000"/>
                          </a:solidFill>
                          <a:effectLst/>
                          <a:latin typeface="等线" panose="02010600030101010101" pitchFamily="2" charset="-122"/>
                          <a:ea typeface="等线" panose="02010600030101010101" pitchFamily="2" charset="-122"/>
                        </a:rPr>
                        <a:t>Sunway </a:t>
                      </a:r>
                      <a:r>
                        <a:rPr lang="en" sz="1400" b="0" i="0" u="none" strike="noStrike" dirty="0" err="1">
                          <a:solidFill>
                            <a:srgbClr val="000000"/>
                          </a:solidFill>
                          <a:effectLst/>
                          <a:latin typeface="等线" panose="02010600030101010101" pitchFamily="2" charset="-122"/>
                          <a:ea typeface="等线" panose="02010600030101010101" pitchFamily="2" charset="-122"/>
                        </a:rPr>
                        <a:t>TaihuLight</a:t>
                      </a:r>
                      <a:r>
                        <a:rPr lang="en" sz="1400" b="0" i="0" u="none" strike="noStrike" dirty="0">
                          <a:solidFill>
                            <a:srgbClr val="000000"/>
                          </a:solidFill>
                          <a:effectLst/>
                          <a:latin typeface="等线" panose="02010600030101010101" pitchFamily="2" charset="-122"/>
                          <a:ea typeface="等线" panose="02010600030101010101" pitchFamily="2" charset="-122"/>
                        </a:rPr>
                        <a:t> - Sunway MPP, Sunway SW26010 260C 1.45GHz, Sunway , NRCPC</a:t>
                      </a:r>
                    </a:p>
                  </a:txBody>
                  <a:tcPr marL="9525" marR="9525" marT="9525" marB="0" anchor="ctr"/>
                </a:tc>
                <a:tc>
                  <a:txBody>
                    <a:bodyPr/>
                    <a:lstStyle/>
                    <a:p>
                      <a:pPr algn="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10,649,600</a:t>
                      </a:r>
                    </a:p>
                  </a:txBody>
                  <a:tcPr marL="9525" marR="9525" marT="9525" marB="0" anchor="ctr"/>
                </a:tc>
                <a:tc>
                  <a:txBody>
                    <a:bodyPr/>
                    <a:lstStyle/>
                    <a:p>
                      <a:pPr algn="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93,014.60</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125,435.90</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15,371</a:t>
                      </a:r>
                    </a:p>
                  </a:txBody>
                  <a:tcPr marL="9525" marR="9525" marT="9525" marB="0" anchor="ctr"/>
                </a:tc>
                <a:extLst>
                  <a:ext uri="{0D108BD9-81ED-4DB2-BD59-A6C34878D82A}">
                    <a16:rowId xmlns:a16="http://schemas.microsoft.com/office/drawing/2014/main" val="2625033703"/>
                  </a:ext>
                </a:extLst>
              </a:tr>
              <a:tr h="593638">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4</a:t>
                      </a:r>
                    </a:p>
                  </a:txBody>
                  <a:tcPr marL="9525" marR="9525" marT="9525" marB="0" anchor="ctr"/>
                </a:tc>
                <a:tc>
                  <a:txBody>
                    <a:bodyPr/>
                    <a:lstStyle/>
                    <a:p>
                      <a:pPr algn="l" fontAlgn="ctr"/>
                      <a:r>
                        <a:rPr lang="en" sz="1400" b="0" i="0" u="none" strike="noStrike" dirty="0">
                          <a:solidFill>
                            <a:srgbClr val="000000"/>
                          </a:solidFill>
                          <a:effectLst/>
                          <a:latin typeface="等线" panose="02010600030101010101" pitchFamily="2" charset="-122"/>
                          <a:ea typeface="等线" panose="02010600030101010101" pitchFamily="2" charset="-122"/>
                        </a:rPr>
                        <a:t>Tianhe-2A - TH-IVB-FEP Cluster, Intel Xeon E5-2692v2 12C 2.2GHz, TH Express-2, Matrix-2000 , NUDT</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4,981,760</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61,444.50</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100,678.70</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18,482</a:t>
                      </a:r>
                    </a:p>
                  </a:txBody>
                  <a:tcPr marL="9525" marR="9525" marT="9525" marB="0" anchor="ctr"/>
                </a:tc>
                <a:extLst>
                  <a:ext uri="{0D108BD9-81ED-4DB2-BD59-A6C34878D82A}">
                    <a16:rowId xmlns:a16="http://schemas.microsoft.com/office/drawing/2014/main" val="605532847"/>
                  </a:ext>
                </a:extLst>
              </a:tr>
              <a:tr h="445660">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5</a:t>
                      </a:r>
                    </a:p>
                  </a:txBody>
                  <a:tcPr marL="9525" marR="9525" marT="9525" marB="0" anchor="ctr"/>
                </a:tc>
                <a:tc>
                  <a:txBody>
                    <a:bodyPr/>
                    <a:lstStyle/>
                    <a:p>
                      <a:pPr algn="l" fontAlgn="ctr"/>
                      <a:r>
                        <a:rPr lang="en" sz="1400" b="0" i="0" u="none" strike="noStrike">
                          <a:solidFill>
                            <a:srgbClr val="000000"/>
                          </a:solidFill>
                          <a:effectLst/>
                          <a:latin typeface="等线" panose="02010600030101010101" pitchFamily="2" charset="-122"/>
                          <a:ea typeface="等线" panose="02010600030101010101" pitchFamily="2" charset="-122"/>
                        </a:rPr>
                        <a:t>Frontera - Dell C6420, Xeon Platinum 8280 28C 2.7GHz, Mellanox InfiniBand HDR , Dell EMC</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448,448</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23,516.40</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38,745.90</a:t>
                      </a:r>
                    </a:p>
                  </a:txBody>
                  <a:tcPr marL="9525" marR="9525" marT="9525" marB="0" anchor="ctr"/>
                </a:tc>
                <a:tc>
                  <a:txBody>
                    <a:bodyPr/>
                    <a:lstStyle/>
                    <a:p>
                      <a:pPr algn="l" fontAlgn="ct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105844008"/>
                  </a:ext>
                </a:extLst>
              </a:tr>
              <a:tr h="593638">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6</a:t>
                      </a:r>
                    </a:p>
                  </a:txBody>
                  <a:tcPr marL="9525" marR="9525" marT="9525" marB="0" anchor="ctr"/>
                </a:tc>
                <a:tc>
                  <a:txBody>
                    <a:bodyPr/>
                    <a:lstStyle/>
                    <a:p>
                      <a:pPr algn="l" fontAlgn="ctr"/>
                      <a:r>
                        <a:rPr lang="en" sz="1400" b="0" i="0" u="none" strike="noStrike">
                          <a:solidFill>
                            <a:srgbClr val="000000"/>
                          </a:solidFill>
                          <a:effectLst/>
                          <a:latin typeface="等线" panose="02010600030101010101" pitchFamily="2" charset="-122"/>
                          <a:ea typeface="等线" panose="02010600030101010101" pitchFamily="2" charset="-122"/>
                        </a:rPr>
                        <a:t>Piz Daint - Cray XC50, Xeon E5-2690v3 12C 2.6GHz, Aries interconnect , NVIDIA Tesla P100 , Cray Inc.</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387,872</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21,230.00</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27,154.30</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2,384</a:t>
                      </a:r>
                    </a:p>
                  </a:txBody>
                  <a:tcPr marL="9525" marR="9525" marT="9525" marB="0" anchor="ctr"/>
                </a:tc>
                <a:extLst>
                  <a:ext uri="{0D108BD9-81ED-4DB2-BD59-A6C34878D82A}">
                    <a16:rowId xmlns:a16="http://schemas.microsoft.com/office/drawing/2014/main" val="3444043127"/>
                  </a:ext>
                </a:extLst>
              </a:tr>
              <a:tr h="593638">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7</a:t>
                      </a:r>
                    </a:p>
                  </a:txBody>
                  <a:tcPr marL="9525" marR="9525" marT="9525" marB="0" anchor="ctr"/>
                </a:tc>
                <a:tc>
                  <a:txBody>
                    <a:bodyPr/>
                    <a:lstStyle/>
                    <a:p>
                      <a:pPr algn="l" fontAlgn="ctr"/>
                      <a:r>
                        <a:rPr lang="en" sz="1400" b="0" i="0" u="none" strike="noStrike">
                          <a:solidFill>
                            <a:srgbClr val="000000"/>
                          </a:solidFill>
                          <a:effectLst/>
                          <a:latin typeface="等线" panose="02010600030101010101" pitchFamily="2" charset="-122"/>
                          <a:ea typeface="等线" panose="02010600030101010101" pitchFamily="2" charset="-122"/>
                        </a:rPr>
                        <a:t>Trinity - Cray XC40, Xeon E5-2698v3 16C 2.3GHz, Intel Xeon Phi 7250 68C 1.4GHz, Aries interconnect , Cray Inc.</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979,072</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20,158.70</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41,461.20</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7,578</a:t>
                      </a:r>
                    </a:p>
                  </a:txBody>
                  <a:tcPr marL="9525" marR="9525" marT="9525" marB="0" anchor="ctr"/>
                </a:tc>
                <a:extLst>
                  <a:ext uri="{0D108BD9-81ED-4DB2-BD59-A6C34878D82A}">
                    <a16:rowId xmlns:a16="http://schemas.microsoft.com/office/drawing/2014/main" val="2373683766"/>
                  </a:ext>
                </a:extLst>
              </a:tr>
              <a:tr h="788140">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8</a:t>
                      </a:r>
                    </a:p>
                  </a:txBody>
                  <a:tcPr marL="9525" marR="9525" marT="9525" marB="0" anchor="ctr"/>
                </a:tc>
                <a:tc>
                  <a:txBody>
                    <a:bodyPr/>
                    <a:lstStyle/>
                    <a:p>
                      <a:pPr algn="l" fontAlgn="ctr"/>
                      <a:r>
                        <a:rPr lang="en" sz="1400" b="0" i="0" u="none" strike="noStrike">
                          <a:solidFill>
                            <a:srgbClr val="000000"/>
                          </a:solidFill>
                          <a:effectLst/>
                          <a:latin typeface="等线" panose="02010600030101010101" pitchFamily="2" charset="-122"/>
                          <a:ea typeface="等线" panose="02010600030101010101" pitchFamily="2" charset="-122"/>
                        </a:rPr>
                        <a:t>AI Bridging Cloud Infrastructure (ABCI) - PRIMERGY CX2570 M4, Xeon Gold 6148 20C 2.4GHz, NVIDIA Tesla V100 SXM2, Infiniband EDR , Fujitsu</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391,680</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19,880.00</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32,576.60</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1,649</a:t>
                      </a:r>
                    </a:p>
                  </a:txBody>
                  <a:tcPr marL="9525" marR="9525" marT="9525" marB="0" anchor="ctr"/>
                </a:tc>
                <a:extLst>
                  <a:ext uri="{0D108BD9-81ED-4DB2-BD59-A6C34878D82A}">
                    <a16:rowId xmlns:a16="http://schemas.microsoft.com/office/drawing/2014/main" val="1662302463"/>
                  </a:ext>
                </a:extLst>
              </a:tr>
              <a:tr h="593638">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9</a:t>
                      </a:r>
                    </a:p>
                  </a:txBody>
                  <a:tcPr marL="9525" marR="9525" marT="9525" marB="0" anchor="ctr"/>
                </a:tc>
                <a:tc>
                  <a:txBody>
                    <a:bodyPr/>
                    <a:lstStyle/>
                    <a:p>
                      <a:pPr algn="l" fontAlgn="ctr"/>
                      <a:r>
                        <a:rPr lang="en" sz="1400" b="0" i="0" u="none" strike="noStrike">
                          <a:solidFill>
                            <a:srgbClr val="000000"/>
                          </a:solidFill>
                          <a:effectLst/>
                          <a:latin typeface="等线" panose="02010600030101010101" pitchFamily="2" charset="-122"/>
                          <a:ea typeface="等线" panose="02010600030101010101" pitchFamily="2" charset="-122"/>
                        </a:rPr>
                        <a:t>SuperMUC-NG - ThinkSystem SD650, Xeon Platinum 8174 24C 3.1GHz, Intel Omni-Path , Lenovo</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305,856</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19,476.60</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26,873.90</a:t>
                      </a:r>
                    </a:p>
                  </a:txBody>
                  <a:tcPr marL="9525" marR="9525" marT="9525" marB="0" anchor="ctr"/>
                </a:tc>
                <a:tc>
                  <a:txBody>
                    <a:bodyPr/>
                    <a:lstStyle/>
                    <a:p>
                      <a:pPr algn="l" fontAlgn="ct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90244851"/>
                  </a:ext>
                </a:extLst>
              </a:tr>
              <a:tr h="663625">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10</a:t>
                      </a:r>
                    </a:p>
                  </a:txBody>
                  <a:tcPr marL="9525" marR="9525" marT="9525" marB="0" anchor="ctr"/>
                </a:tc>
                <a:tc>
                  <a:txBody>
                    <a:bodyPr/>
                    <a:lstStyle/>
                    <a:p>
                      <a:pPr algn="l" fontAlgn="ctr"/>
                      <a:r>
                        <a:rPr lang="en" sz="1400" b="0" i="0" u="none" strike="noStrike" dirty="0">
                          <a:solidFill>
                            <a:srgbClr val="000000"/>
                          </a:solidFill>
                          <a:effectLst/>
                          <a:latin typeface="等线" panose="02010600030101010101" pitchFamily="2" charset="-122"/>
                          <a:ea typeface="等线" panose="02010600030101010101" pitchFamily="2" charset="-122"/>
                        </a:rPr>
                        <a:t>Lassen - IBM Power System S922LC, IBM POWER9 22C 3.1GHz, Dual-rail Mellanox EDR </a:t>
                      </a:r>
                      <a:r>
                        <a:rPr lang="en" sz="1400" b="0" i="0" u="none" strike="noStrike" dirty="0" err="1">
                          <a:solidFill>
                            <a:srgbClr val="000000"/>
                          </a:solidFill>
                          <a:effectLst/>
                          <a:latin typeface="等线" panose="02010600030101010101" pitchFamily="2" charset="-122"/>
                          <a:ea typeface="等线" panose="02010600030101010101" pitchFamily="2" charset="-122"/>
                        </a:rPr>
                        <a:t>Infiniband</a:t>
                      </a:r>
                      <a:r>
                        <a:rPr lang="en" sz="1400" b="0" i="0" u="none" strike="noStrike" dirty="0">
                          <a:solidFill>
                            <a:srgbClr val="000000"/>
                          </a:solidFill>
                          <a:effectLst/>
                          <a:latin typeface="等线" panose="02010600030101010101" pitchFamily="2" charset="-122"/>
                          <a:ea typeface="等线" panose="02010600030101010101" pitchFamily="2" charset="-122"/>
                        </a:rPr>
                        <a:t>, NVIDIA Tesla V100 , IBM / NVIDIA / Mellanox</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288,288</a:t>
                      </a:r>
                    </a:p>
                  </a:txBody>
                  <a:tcPr marL="9525" marR="9525" marT="9525" marB="0" anchor="ctr"/>
                </a:tc>
                <a:tc>
                  <a:txBody>
                    <a:bodyPr/>
                    <a:lstStyle/>
                    <a:p>
                      <a:pPr algn="r" fontAlgn="ctr"/>
                      <a:r>
                        <a:rPr lang="en-US" altLang="zh-CN" sz="1400" b="0" i="0" u="none" strike="noStrike" dirty="0">
                          <a:solidFill>
                            <a:srgbClr val="000000"/>
                          </a:solidFill>
                          <a:effectLst/>
                          <a:latin typeface="等线" panose="02010600030101010101" pitchFamily="2" charset="-122"/>
                          <a:ea typeface="等线" panose="02010600030101010101" pitchFamily="2" charset="-122"/>
                        </a:rPr>
                        <a:t>18,200.00</a:t>
                      </a:r>
                    </a:p>
                  </a:txBody>
                  <a:tcPr marL="9525" marR="9525" marT="9525" marB="0" anchor="ctr"/>
                </a:tc>
                <a:tc>
                  <a:txBody>
                    <a:bodyPr/>
                    <a:lstStyle/>
                    <a:p>
                      <a:pPr algn="r" fontAlgn="ctr"/>
                      <a:r>
                        <a:rPr lang="en-US" altLang="zh-CN" sz="1400" b="0" i="0" u="none" strike="noStrike">
                          <a:solidFill>
                            <a:srgbClr val="000000"/>
                          </a:solidFill>
                          <a:effectLst/>
                          <a:latin typeface="等线" panose="02010600030101010101" pitchFamily="2" charset="-122"/>
                          <a:ea typeface="等线" panose="02010600030101010101" pitchFamily="2" charset="-122"/>
                        </a:rPr>
                        <a:t>23,047.20</a:t>
                      </a:r>
                    </a:p>
                  </a:txBody>
                  <a:tcPr marL="9525" marR="9525" marT="9525" marB="0" anchor="ctr"/>
                </a:tc>
                <a:tc>
                  <a:txBody>
                    <a:bodyPr/>
                    <a:lstStyle/>
                    <a:p>
                      <a:pPr algn="l" fontAlgn="ct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905995185"/>
                  </a:ext>
                </a:extLst>
              </a:tr>
            </a:tbl>
          </a:graphicData>
        </a:graphic>
      </p:graphicFrame>
    </p:spTree>
    <p:extLst>
      <p:ext uri="{BB962C8B-B14F-4D97-AF65-F5344CB8AC3E}">
        <p14:creationId xmlns:p14="http://schemas.microsoft.com/office/powerpoint/2010/main" val="1608898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8E8394-845B-4D2A-8E59-590632A6AAB3}"/>
              </a:ext>
            </a:extLst>
          </p:cNvPr>
          <p:cNvSpPr>
            <a:spLocks noGrp="1"/>
          </p:cNvSpPr>
          <p:nvPr>
            <p:ph type="title"/>
          </p:nvPr>
        </p:nvSpPr>
        <p:spPr>
          <a:xfrm>
            <a:off x="609600" y="257200"/>
            <a:ext cx="7600950" cy="914400"/>
          </a:xfrm>
        </p:spPr>
        <p:txBody>
          <a:bodyPr/>
          <a:lstStyle/>
          <a:p>
            <a:r>
              <a:rPr lang="en-US" altLang="zh-CN" dirty="0"/>
              <a:t>TOP, 06/2021</a:t>
            </a:r>
            <a:endParaRPr lang="zh-CN" altLang="en-US" dirty="0"/>
          </a:p>
        </p:txBody>
      </p:sp>
      <p:graphicFrame>
        <p:nvGraphicFramePr>
          <p:cNvPr id="5" name="内容占位符 4">
            <a:extLst>
              <a:ext uri="{FF2B5EF4-FFF2-40B4-BE49-F238E27FC236}">
                <a16:creationId xmlns:a16="http://schemas.microsoft.com/office/drawing/2014/main" id="{6972C851-7514-46A0-ADF2-CC377D68A52B}"/>
              </a:ext>
            </a:extLst>
          </p:cNvPr>
          <p:cNvGraphicFramePr>
            <a:graphicFrameLocks noGrp="1"/>
          </p:cNvGraphicFramePr>
          <p:nvPr>
            <p:ph idx="1"/>
          </p:nvPr>
        </p:nvGraphicFramePr>
        <p:xfrm>
          <a:off x="1" y="836712"/>
          <a:ext cx="9143999" cy="6021287"/>
        </p:xfrm>
        <a:graphic>
          <a:graphicData uri="http://schemas.openxmlformats.org/drawingml/2006/table">
            <a:tbl>
              <a:tblPr firstRow="1" bandRow="1">
                <a:tableStyleId>{5C22544A-7EE6-4342-B048-85BDC9FD1C3A}</a:tableStyleId>
              </a:tblPr>
              <a:tblGrid>
                <a:gridCol w="539551">
                  <a:extLst>
                    <a:ext uri="{9D8B030D-6E8A-4147-A177-3AD203B41FA5}">
                      <a16:colId xmlns:a16="http://schemas.microsoft.com/office/drawing/2014/main" val="2563617579"/>
                    </a:ext>
                  </a:extLst>
                </a:gridCol>
                <a:gridCol w="4752528">
                  <a:extLst>
                    <a:ext uri="{9D8B030D-6E8A-4147-A177-3AD203B41FA5}">
                      <a16:colId xmlns:a16="http://schemas.microsoft.com/office/drawing/2014/main" val="1706649306"/>
                    </a:ext>
                  </a:extLst>
                </a:gridCol>
                <a:gridCol w="1080120">
                  <a:extLst>
                    <a:ext uri="{9D8B030D-6E8A-4147-A177-3AD203B41FA5}">
                      <a16:colId xmlns:a16="http://schemas.microsoft.com/office/drawing/2014/main" val="49102160"/>
                    </a:ext>
                  </a:extLst>
                </a:gridCol>
                <a:gridCol w="1008112">
                  <a:extLst>
                    <a:ext uri="{9D8B030D-6E8A-4147-A177-3AD203B41FA5}">
                      <a16:colId xmlns:a16="http://schemas.microsoft.com/office/drawing/2014/main" val="2671313647"/>
                    </a:ext>
                  </a:extLst>
                </a:gridCol>
                <a:gridCol w="1008112">
                  <a:extLst>
                    <a:ext uri="{9D8B030D-6E8A-4147-A177-3AD203B41FA5}">
                      <a16:colId xmlns:a16="http://schemas.microsoft.com/office/drawing/2014/main" val="2210115472"/>
                    </a:ext>
                  </a:extLst>
                </a:gridCol>
                <a:gridCol w="755576">
                  <a:extLst>
                    <a:ext uri="{9D8B030D-6E8A-4147-A177-3AD203B41FA5}">
                      <a16:colId xmlns:a16="http://schemas.microsoft.com/office/drawing/2014/main" val="2174121792"/>
                    </a:ext>
                  </a:extLst>
                </a:gridCol>
              </a:tblGrid>
              <a:tr h="416570">
                <a:tc>
                  <a:txBody>
                    <a:bodyPr/>
                    <a:lstStyle/>
                    <a:p>
                      <a:pPr algn="l" fontAlgn="b"/>
                      <a:r>
                        <a:rPr lang="en-US" sz="900" dirty="0">
                          <a:effectLst/>
                        </a:rPr>
                        <a:t>Rank</a:t>
                      </a:r>
                    </a:p>
                  </a:txBody>
                  <a:tcPr anchor="b"/>
                </a:tc>
                <a:tc>
                  <a:txBody>
                    <a:bodyPr/>
                    <a:lstStyle/>
                    <a:p>
                      <a:pPr algn="l" fontAlgn="b"/>
                      <a:r>
                        <a:rPr lang="en-US" sz="900" dirty="0">
                          <a:effectLst/>
                        </a:rPr>
                        <a:t>System</a:t>
                      </a:r>
                    </a:p>
                  </a:txBody>
                  <a:tcPr anchor="b"/>
                </a:tc>
                <a:tc>
                  <a:txBody>
                    <a:bodyPr/>
                    <a:lstStyle/>
                    <a:p>
                      <a:pPr algn="l" fontAlgn="b"/>
                      <a:r>
                        <a:rPr lang="en-US" sz="900" dirty="0">
                          <a:effectLst/>
                        </a:rPr>
                        <a:t>Cores</a:t>
                      </a:r>
                    </a:p>
                  </a:txBody>
                  <a:tcPr anchor="b"/>
                </a:tc>
                <a:tc>
                  <a:txBody>
                    <a:bodyPr/>
                    <a:lstStyle/>
                    <a:p>
                      <a:pPr algn="l" fontAlgn="b"/>
                      <a:r>
                        <a:rPr lang="en-US" sz="900" dirty="0" err="1">
                          <a:effectLst/>
                        </a:rPr>
                        <a:t>Rmax</a:t>
                      </a:r>
                      <a:r>
                        <a:rPr lang="en-US" sz="900" dirty="0">
                          <a:effectLst/>
                        </a:rPr>
                        <a:t> (</a:t>
                      </a:r>
                      <a:r>
                        <a:rPr lang="en-US" sz="900" dirty="0" err="1">
                          <a:effectLst/>
                        </a:rPr>
                        <a:t>TFlop</a:t>
                      </a:r>
                      <a:r>
                        <a:rPr lang="en-US" sz="900" dirty="0">
                          <a:effectLst/>
                        </a:rPr>
                        <a:t>/s)</a:t>
                      </a:r>
                    </a:p>
                  </a:txBody>
                  <a:tcPr anchor="b"/>
                </a:tc>
                <a:tc>
                  <a:txBody>
                    <a:bodyPr/>
                    <a:lstStyle/>
                    <a:p>
                      <a:pPr algn="l" fontAlgn="b"/>
                      <a:r>
                        <a:rPr lang="en-US" sz="900" dirty="0" err="1">
                          <a:effectLst/>
                        </a:rPr>
                        <a:t>Rpeak</a:t>
                      </a:r>
                      <a:r>
                        <a:rPr lang="en-US" sz="900" dirty="0">
                          <a:effectLst/>
                        </a:rPr>
                        <a:t> (</a:t>
                      </a:r>
                      <a:r>
                        <a:rPr lang="en-US" sz="900" dirty="0" err="1">
                          <a:effectLst/>
                        </a:rPr>
                        <a:t>TFlop</a:t>
                      </a:r>
                      <a:r>
                        <a:rPr lang="en-US" sz="900" dirty="0">
                          <a:effectLst/>
                        </a:rPr>
                        <a:t>/s)</a:t>
                      </a:r>
                    </a:p>
                  </a:txBody>
                  <a:tcPr anchor="b"/>
                </a:tc>
                <a:tc>
                  <a:txBody>
                    <a:bodyPr/>
                    <a:lstStyle/>
                    <a:p>
                      <a:pPr algn="l" fontAlgn="b"/>
                      <a:r>
                        <a:rPr lang="en-US" sz="900" dirty="0">
                          <a:effectLst/>
                        </a:rPr>
                        <a:t>Power (kW)</a:t>
                      </a:r>
                    </a:p>
                  </a:txBody>
                  <a:tcPr anchor="b"/>
                </a:tc>
                <a:extLst>
                  <a:ext uri="{0D108BD9-81ED-4DB2-BD59-A6C34878D82A}">
                    <a16:rowId xmlns:a16="http://schemas.microsoft.com/office/drawing/2014/main" val="849925195"/>
                  </a:ext>
                </a:extLst>
              </a:tr>
              <a:tr h="520712">
                <a:tc>
                  <a:txBody>
                    <a:bodyPr/>
                    <a:lstStyle/>
                    <a:p>
                      <a:pPr fontAlgn="t"/>
                      <a:r>
                        <a:rPr lang="en-US" altLang="zh-CN" sz="1200" dirty="0">
                          <a:effectLst/>
                        </a:rPr>
                        <a:t>1</a:t>
                      </a:r>
                    </a:p>
                  </a:txBody>
                  <a:tcPr/>
                </a:tc>
                <a:tc>
                  <a:txBody>
                    <a:bodyPr/>
                    <a:lstStyle/>
                    <a:p>
                      <a:pPr fontAlgn="t"/>
                      <a:r>
                        <a:rPr lang="en-US" sz="1200" b="1" u="none" strike="noStrike" dirty="0">
                          <a:solidFill>
                            <a:srgbClr val="8B8D8E"/>
                          </a:solidFill>
                          <a:effectLst/>
                          <a:hlinkClick r:id="rId2"/>
                        </a:rPr>
                        <a:t>Supercomputer </a:t>
                      </a:r>
                      <a:r>
                        <a:rPr lang="en-US" sz="1200" b="1" u="none" strike="noStrike" dirty="0" err="1">
                          <a:solidFill>
                            <a:srgbClr val="8B8D8E"/>
                          </a:solidFill>
                          <a:effectLst/>
                          <a:hlinkClick r:id="rId2"/>
                        </a:rPr>
                        <a:t>Fugaku</a:t>
                      </a:r>
                      <a:r>
                        <a:rPr lang="en-US" sz="1200" u="none" strike="noStrike" dirty="0">
                          <a:solidFill>
                            <a:srgbClr val="8B8D8E"/>
                          </a:solidFill>
                          <a:effectLst/>
                          <a:hlinkClick r:id="rId2"/>
                        </a:rPr>
                        <a:t> - Supercomputer </a:t>
                      </a:r>
                      <a:r>
                        <a:rPr lang="en-US" sz="1200" u="none" strike="noStrike" dirty="0" err="1">
                          <a:solidFill>
                            <a:srgbClr val="8B8D8E"/>
                          </a:solidFill>
                          <a:effectLst/>
                          <a:hlinkClick r:id="rId2"/>
                        </a:rPr>
                        <a:t>Fugaku</a:t>
                      </a:r>
                      <a:r>
                        <a:rPr lang="en-US" sz="1200" u="none" strike="noStrike" dirty="0">
                          <a:solidFill>
                            <a:srgbClr val="8B8D8E"/>
                          </a:solidFill>
                          <a:effectLst/>
                          <a:hlinkClick r:id="rId2"/>
                        </a:rPr>
                        <a:t>, A64FX 48C 2.2GHz, Tofu interconnect D, </a:t>
                      </a:r>
                      <a:r>
                        <a:rPr lang="en-US" sz="1200" dirty="0">
                          <a:effectLst/>
                        </a:rPr>
                        <a:t>Fujitsu</a:t>
                      </a:r>
                    </a:p>
                  </a:txBody>
                  <a:tcPr/>
                </a:tc>
                <a:tc>
                  <a:txBody>
                    <a:bodyPr/>
                    <a:lstStyle/>
                    <a:p>
                      <a:pPr algn="r" fontAlgn="t"/>
                      <a:r>
                        <a:rPr lang="en-US" altLang="zh-CN" sz="1200">
                          <a:effectLst/>
                        </a:rPr>
                        <a:t>7,630,848</a:t>
                      </a:r>
                    </a:p>
                  </a:txBody>
                  <a:tcPr/>
                </a:tc>
                <a:tc>
                  <a:txBody>
                    <a:bodyPr/>
                    <a:lstStyle/>
                    <a:p>
                      <a:pPr algn="r" fontAlgn="t"/>
                      <a:r>
                        <a:rPr lang="en-US" altLang="zh-CN" sz="1200">
                          <a:effectLst/>
                        </a:rPr>
                        <a:t>442,010.0</a:t>
                      </a:r>
                    </a:p>
                  </a:txBody>
                  <a:tcPr/>
                </a:tc>
                <a:tc>
                  <a:txBody>
                    <a:bodyPr/>
                    <a:lstStyle/>
                    <a:p>
                      <a:pPr algn="r" fontAlgn="t"/>
                      <a:r>
                        <a:rPr lang="en-US" altLang="zh-CN" sz="1200">
                          <a:effectLst/>
                        </a:rPr>
                        <a:t>537,212.0</a:t>
                      </a:r>
                    </a:p>
                  </a:txBody>
                  <a:tcPr/>
                </a:tc>
                <a:tc>
                  <a:txBody>
                    <a:bodyPr/>
                    <a:lstStyle/>
                    <a:p>
                      <a:pPr fontAlgn="t"/>
                      <a:r>
                        <a:rPr lang="en-US" altLang="zh-CN" sz="1200">
                          <a:effectLst/>
                        </a:rPr>
                        <a:t>29,899</a:t>
                      </a:r>
                    </a:p>
                  </a:txBody>
                  <a:tcPr/>
                </a:tc>
                <a:extLst>
                  <a:ext uri="{0D108BD9-81ED-4DB2-BD59-A6C34878D82A}">
                    <a16:rowId xmlns:a16="http://schemas.microsoft.com/office/drawing/2014/main" val="1968926972"/>
                  </a:ext>
                </a:extLst>
              </a:tr>
              <a:tr h="514258">
                <a:tc>
                  <a:txBody>
                    <a:bodyPr/>
                    <a:lstStyle/>
                    <a:p>
                      <a:pPr fontAlgn="t"/>
                      <a:r>
                        <a:rPr lang="en-US" altLang="zh-CN" sz="1200">
                          <a:effectLst/>
                        </a:rPr>
                        <a:t>2</a:t>
                      </a:r>
                    </a:p>
                  </a:txBody>
                  <a:tcPr/>
                </a:tc>
                <a:tc>
                  <a:txBody>
                    <a:bodyPr/>
                    <a:lstStyle/>
                    <a:p>
                      <a:pPr fontAlgn="t"/>
                      <a:r>
                        <a:rPr lang="en-US" sz="1200" b="1" u="none" strike="noStrike" dirty="0">
                          <a:solidFill>
                            <a:srgbClr val="8B8D8E"/>
                          </a:solidFill>
                          <a:effectLst/>
                          <a:hlinkClick r:id="rId3"/>
                        </a:rPr>
                        <a:t>Summit</a:t>
                      </a:r>
                      <a:r>
                        <a:rPr lang="en-US" sz="1200" u="none" strike="noStrike" dirty="0">
                          <a:solidFill>
                            <a:srgbClr val="8B8D8E"/>
                          </a:solidFill>
                          <a:effectLst/>
                          <a:hlinkClick r:id="rId3"/>
                        </a:rPr>
                        <a:t> - IBM Power System AC922, IBM POWER9 22C 3.07GHz, NVIDIA Volta GV100, Dual-rail Mellanox EDR </a:t>
                      </a:r>
                      <a:r>
                        <a:rPr lang="en-US" sz="1200" u="none" strike="noStrike" dirty="0" err="1">
                          <a:solidFill>
                            <a:srgbClr val="8B8D8E"/>
                          </a:solidFill>
                          <a:effectLst/>
                          <a:hlinkClick r:id="rId3"/>
                        </a:rPr>
                        <a:t>Infiniband</a:t>
                      </a:r>
                      <a:r>
                        <a:rPr lang="en-US" sz="1200" u="none" strike="noStrike" dirty="0">
                          <a:solidFill>
                            <a:srgbClr val="8B8D8E"/>
                          </a:solidFill>
                          <a:effectLst/>
                          <a:hlinkClick r:id="rId3"/>
                        </a:rPr>
                        <a:t>, </a:t>
                      </a:r>
                      <a:r>
                        <a:rPr lang="en-US" sz="1200" dirty="0">
                          <a:effectLst/>
                        </a:rPr>
                        <a:t>IBM</a:t>
                      </a:r>
                    </a:p>
                  </a:txBody>
                  <a:tcPr/>
                </a:tc>
                <a:tc>
                  <a:txBody>
                    <a:bodyPr/>
                    <a:lstStyle/>
                    <a:p>
                      <a:pPr algn="r" fontAlgn="t"/>
                      <a:r>
                        <a:rPr lang="en-US" altLang="zh-CN" sz="1200">
                          <a:effectLst/>
                        </a:rPr>
                        <a:t>2,414,592</a:t>
                      </a:r>
                    </a:p>
                  </a:txBody>
                  <a:tcPr/>
                </a:tc>
                <a:tc>
                  <a:txBody>
                    <a:bodyPr/>
                    <a:lstStyle/>
                    <a:p>
                      <a:pPr algn="r" fontAlgn="t"/>
                      <a:r>
                        <a:rPr lang="en-US" altLang="zh-CN" sz="1200">
                          <a:effectLst/>
                        </a:rPr>
                        <a:t>148,600.0</a:t>
                      </a:r>
                    </a:p>
                  </a:txBody>
                  <a:tcPr/>
                </a:tc>
                <a:tc>
                  <a:txBody>
                    <a:bodyPr/>
                    <a:lstStyle/>
                    <a:p>
                      <a:pPr algn="r" fontAlgn="t"/>
                      <a:r>
                        <a:rPr lang="en-US" altLang="zh-CN" sz="1200">
                          <a:effectLst/>
                        </a:rPr>
                        <a:t>200,794.9</a:t>
                      </a:r>
                    </a:p>
                  </a:txBody>
                  <a:tcPr/>
                </a:tc>
                <a:tc>
                  <a:txBody>
                    <a:bodyPr/>
                    <a:lstStyle/>
                    <a:p>
                      <a:pPr fontAlgn="t"/>
                      <a:r>
                        <a:rPr lang="en-US" altLang="zh-CN" sz="1200">
                          <a:effectLst/>
                        </a:rPr>
                        <a:t>10,096</a:t>
                      </a:r>
                    </a:p>
                  </a:txBody>
                  <a:tcPr/>
                </a:tc>
                <a:extLst>
                  <a:ext uri="{0D108BD9-81ED-4DB2-BD59-A6C34878D82A}">
                    <a16:rowId xmlns:a16="http://schemas.microsoft.com/office/drawing/2014/main" val="1232654474"/>
                  </a:ext>
                </a:extLst>
              </a:tr>
              <a:tr h="728997">
                <a:tc>
                  <a:txBody>
                    <a:bodyPr/>
                    <a:lstStyle/>
                    <a:p>
                      <a:pPr fontAlgn="t"/>
                      <a:r>
                        <a:rPr lang="en-US" altLang="zh-CN" sz="1200">
                          <a:effectLst/>
                        </a:rPr>
                        <a:t>3</a:t>
                      </a:r>
                    </a:p>
                  </a:txBody>
                  <a:tcPr/>
                </a:tc>
                <a:tc>
                  <a:txBody>
                    <a:bodyPr/>
                    <a:lstStyle/>
                    <a:p>
                      <a:pPr fontAlgn="t"/>
                      <a:r>
                        <a:rPr lang="en-US" sz="1200" b="1" u="none" strike="noStrike" dirty="0">
                          <a:solidFill>
                            <a:srgbClr val="8B8D8E"/>
                          </a:solidFill>
                          <a:effectLst/>
                          <a:hlinkClick r:id="rId4"/>
                        </a:rPr>
                        <a:t>Sierra</a:t>
                      </a:r>
                      <a:r>
                        <a:rPr lang="en-US" sz="1200" u="none" strike="noStrike" dirty="0">
                          <a:solidFill>
                            <a:srgbClr val="8B8D8E"/>
                          </a:solidFill>
                          <a:effectLst/>
                          <a:hlinkClick r:id="rId4"/>
                        </a:rPr>
                        <a:t> - IBM Power System AC922, IBM POWER9 22C 3.1GHz, NVIDIA Volta GV100, Dual-rail Mellanox EDR </a:t>
                      </a:r>
                      <a:r>
                        <a:rPr lang="en-US" sz="1200" u="none" strike="noStrike" dirty="0" err="1">
                          <a:solidFill>
                            <a:srgbClr val="8B8D8E"/>
                          </a:solidFill>
                          <a:effectLst/>
                          <a:hlinkClick r:id="rId4"/>
                        </a:rPr>
                        <a:t>Infiniband</a:t>
                      </a:r>
                      <a:r>
                        <a:rPr lang="en-US" sz="1200" u="none" strike="noStrike" dirty="0">
                          <a:solidFill>
                            <a:srgbClr val="8B8D8E"/>
                          </a:solidFill>
                          <a:effectLst/>
                          <a:hlinkClick r:id="rId4"/>
                        </a:rPr>
                        <a:t>, </a:t>
                      </a:r>
                      <a:r>
                        <a:rPr lang="en-US" sz="1200" dirty="0">
                          <a:effectLst/>
                        </a:rPr>
                        <a:t>IBM / NVIDIA / Mellanox</a:t>
                      </a:r>
                    </a:p>
                  </a:txBody>
                  <a:tcPr/>
                </a:tc>
                <a:tc>
                  <a:txBody>
                    <a:bodyPr/>
                    <a:lstStyle/>
                    <a:p>
                      <a:pPr algn="r" fontAlgn="t"/>
                      <a:r>
                        <a:rPr lang="en-US" altLang="zh-CN" sz="1200">
                          <a:effectLst/>
                        </a:rPr>
                        <a:t>1,572,480</a:t>
                      </a:r>
                    </a:p>
                  </a:txBody>
                  <a:tcPr/>
                </a:tc>
                <a:tc>
                  <a:txBody>
                    <a:bodyPr/>
                    <a:lstStyle/>
                    <a:p>
                      <a:pPr algn="r" fontAlgn="t"/>
                      <a:r>
                        <a:rPr lang="en-US" altLang="zh-CN" sz="1200">
                          <a:effectLst/>
                        </a:rPr>
                        <a:t>94,640.0</a:t>
                      </a:r>
                    </a:p>
                  </a:txBody>
                  <a:tcPr/>
                </a:tc>
                <a:tc>
                  <a:txBody>
                    <a:bodyPr/>
                    <a:lstStyle/>
                    <a:p>
                      <a:pPr algn="r" fontAlgn="t"/>
                      <a:r>
                        <a:rPr lang="en-US" altLang="zh-CN" sz="1200">
                          <a:effectLst/>
                        </a:rPr>
                        <a:t>125,712.0</a:t>
                      </a:r>
                    </a:p>
                  </a:txBody>
                  <a:tcPr/>
                </a:tc>
                <a:tc>
                  <a:txBody>
                    <a:bodyPr/>
                    <a:lstStyle/>
                    <a:p>
                      <a:pPr fontAlgn="t"/>
                      <a:r>
                        <a:rPr lang="en-US" altLang="zh-CN" sz="1200">
                          <a:effectLst/>
                        </a:rPr>
                        <a:t>7,438</a:t>
                      </a:r>
                    </a:p>
                  </a:txBody>
                  <a:tcPr/>
                </a:tc>
                <a:extLst>
                  <a:ext uri="{0D108BD9-81ED-4DB2-BD59-A6C34878D82A}">
                    <a16:rowId xmlns:a16="http://schemas.microsoft.com/office/drawing/2014/main" val="1300761180"/>
                  </a:ext>
                </a:extLst>
              </a:tr>
              <a:tr h="520712">
                <a:tc>
                  <a:txBody>
                    <a:bodyPr/>
                    <a:lstStyle/>
                    <a:p>
                      <a:pPr fontAlgn="t"/>
                      <a:r>
                        <a:rPr lang="en-US" altLang="zh-CN" sz="1200">
                          <a:effectLst/>
                        </a:rPr>
                        <a:t>4</a:t>
                      </a:r>
                    </a:p>
                  </a:txBody>
                  <a:tcPr/>
                </a:tc>
                <a:tc>
                  <a:txBody>
                    <a:bodyPr/>
                    <a:lstStyle/>
                    <a:p>
                      <a:pPr fontAlgn="t"/>
                      <a:r>
                        <a:rPr lang="en-US" sz="1200" b="1" u="none" strike="noStrike" dirty="0">
                          <a:solidFill>
                            <a:srgbClr val="8B8D8E"/>
                          </a:solidFill>
                          <a:effectLst/>
                          <a:hlinkClick r:id="rId5"/>
                        </a:rPr>
                        <a:t>Sunway </a:t>
                      </a:r>
                      <a:r>
                        <a:rPr lang="en-US" sz="1200" b="1" u="none" strike="noStrike" dirty="0" err="1">
                          <a:solidFill>
                            <a:srgbClr val="8B8D8E"/>
                          </a:solidFill>
                          <a:effectLst/>
                          <a:hlinkClick r:id="rId5"/>
                        </a:rPr>
                        <a:t>TaihuLight</a:t>
                      </a:r>
                      <a:r>
                        <a:rPr lang="en-US" sz="1200" u="none" strike="noStrike" dirty="0">
                          <a:solidFill>
                            <a:srgbClr val="8B8D8E"/>
                          </a:solidFill>
                          <a:effectLst/>
                          <a:hlinkClick r:id="rId5"/>
                        </a:rPr>
                        <a:t> - Sunway MPP, Sunway SW26010 260C 1.45GHz, Sunway, </a:t>
                      </a:r>
                      <a:r>
                        <a:rPr lang="en-US" sz="1200" dirty="0">
                          <a:effectLst/>
                        </a:rPr>
                        <a:t>NRCPC</a:t>
                      </a:r>
                    </a:p>
                  </a:txBody>
                  <a:tcPr/>
                </a:tc>
                <a:tc>
                  <a:txBody>
                    <a:bodyPr/>
                    <a:lstStyle/>
                    <a:p>
                      <a:pPr algn="r" fontAlgn="t"/>
                      <a:r>
                        <a:rPr lang="en-US" altLang="zh-CN" sz="1200">
                          <a:effectLst/>
                        </a:rPr>
                        <a:t>10,649,600</a:t>
                      </a:r>
                    </a:p>
                  </a:txBody>
                  <a:tcPr/>
                </a:tc>
                <a:tc>
                  <a:txBody>
                    <a:bodyPr/>
                    <a:lstStyle/>
                    <a:p>
                      <a:pPr algn="r" fontAlgn="t"/>
                      <a:r>
                        <a:rPr lang="en-US" altLang="zh-CN" sz="1200">
                          <a:effectLst/>
                        </a:rPr>
                        <a:t>93,014.6</a:t>
                      </a:r>
                    </a:p>
                  </a:txBody>
                  <a:tcPr/>
                </a:tc>
                <a:tc>
                  <a:txBody>
                    <a:bodyPr/>
                    <a:lstStyle/>
                    <a:p>
                      <a:pPr algn="r" fontAlgn="t"/>
                      <a:r>
                        <a:rPr lang="en-US" altLang="zh-CN" sz="1200">
                          <a:effectLst/>
                        </a:rPr>
                        <a:t>125,435.9</a:t>
                      </a:r>
                    </a:p>
                  </a:txBody>
                  <a:tcPr/>
                </a:tc>
                <a:tc>
                  <a:txBody>
                    <a:bodyPr/>
                    <a:lstStyle/>
                    <a:p>
                      <a:pPr fontAlgn="t"/>
                      <a:r>
                        <a:rPr lang="en-US" altLang="zh-CN" sz="1200">
                          <a:effectLst/>
                        </a:rPr>
                        <a:t>15,371</a:t>
                      </a:r>
                    </a:p>
                  </a:txBody>
                  <a:tcPr/>
                </a:tc>
                <a:extLst>
                  <a:ext uri="{0D108BD9-81ED-4DB2-BD59-A6C34878D82A}">
                    <a16:rowId xmlns:a16="http://schemas.microsoft.com/office/drawing/2014/main" val="3559660909"/>
                  </a:ext>
                </a:extLst>
              </a:tr>
              <a:tr h="520712">
                <a:tc>
                  <a:txBody>
                    <a:bodyPr/>
                    <a:lstStyle/>
                    <a:p>
                      <a:pPr fontAlgn="t"/>
                      <a:r>
                        <a:rPr lang="en-US" altLang="zh-CN" sz="1200">
                          <a:effectLst/>
                        </a:rPr>
                        <a:t>5</a:t>
                      </a:r>
                    </a:p>
                  </a:txBody>
                  <a:tcPr/>
                </a:tc>
                <a:tc>
                  <a:txBody>
                    <a:bodyPr/>
                    <a:lstStyle/>
                    <a:p>
                      <a:pPr fontAlgn="t"/>
                      <a:r>
                        <a:rPr lang="en-US" sz="1200" b="1" u="none" strike="noStrike" dirty="0">
                          <a:solidFill>
                            <a:srgbClr val="8B8D8E"/>
                          </a:solidFill>
                          <a:effectLst/>
                          <a:hlinkClick r:id="rId6"/>
                        </a:rPr>
                        <a:t>Perlmutter</a:t>
                      </a:r>
                      <a:r>
                        <a:rPr lang="en-US" sz="1200" u="none" strike="noStrike" dirty="0">
                          <a:solidFill>
                            <a:srgbClr val="8B8D8E"/>
                          </a:solidFill>
                          <a:effectLst/>
                          <a:hlinkClick r:id="rId6"/>
                        </a:rPr>
                        <a:t> - HPE Cray EX235n, AMD EPYC 7763 64C 2.45GHz, NVIDIA A100 SXM4 40 GB, Slingshot-10, </a:t>
                      </a:r>
                      <a:r>
                        <a:rPr lang="en-US" sz="1200" dirty="0">
                          <a:effectLst/>
                        </a:rPr>
                        <a:t>HPE</a:t>
                      </a:r>
                    </a:p>
                  </a:txBody>
                  <a:tcPr/>
                </a:tc>
                <a:tc>
                  <a:txBody>
                    <a:bodyPr/>
                    <a:lstStyle/>
                    <a:p>
                      <a:pPr algn="r" fontAlgn="t"/>
                      <a:r>
                        <a:rPr lang="en-US" altLang="zh-CN" sz="1200">
                          <a:effectLst/>
                        </a:rPr>
                        <a:t>706,304</a:t>
                      </a:r>
                    </a:p>
                  </a:txBody>
                  <a:tcPr/>
                </a:tc>
                <a:tc>
                  <a:txBody>
                    <a:bodyPr/>
                    <a:lstStyle/>
                    <a:p>
                      <a:pPr algn="r" fontAlgn="t"/>
                      <a:r>
                        <a:rPr lang="en-US" altLang="zh-CN" sz="1200">
                          <a:effectLst/>
                        </a:rPr>
                        <a:t>64,590.0</a:t>
                      </a:r>
                    </a:p>
                  </a:txBody>
                  <a:tcPr/>
                </a:tc>
                <a:tc>
                  <a:txBody>
                    <a:bodyPr/>
                    <a:lstStyle/>
                    <a:p>
                      <a:pPr algn="r" fontAlgn="t"/>
                      <a:r>
                        <a:rPr lang="en-US" altLang="zh-CN" sz="1200">
                          <a:effectLst/>
                        </a:rPr>
                        <a:t>89,794.5</a:t>
                      </a:r>
                    </a:p>
                  </a:txBody>
                  <a:tcPr/>
                </a:tc>
                <a:tc>
                  <a:txBody>
                    <a:bodyPr/>
                    <a:lstStyle/>
                    <a:p>
                      <a:pPr fontAlgn="t"/>
                      <a:r>
                        <a:rPr lang="en-US" altLang="zh-CN" sz="1200" dirty="0">
                          <a:effectLst/>
                        </a:rPr>
                        <a:t>2,528</a:t>
                      </a:r>
                    </a:p>
                  </a:txBody>
                  <a:tcPr/>
                </a:tc>
                <a:extLst>
                  <a:ext uri="{0D108BD9-81ED-4DB2-BD59-A6C34878D82A}">
                    <a16:rowId xmlns:a16="http://schemas.microsoft.com/office/drawing/2014/main" val="803215266"/>
                  </a:ext>
                </a:extLst>
              </a:tr>
              <a:tr h="520712">
                <a:tc>
                  <a:txBody>
                    <a:bodyPr/>
                    <a:lstStyle/>
                    <a:p>
                      <a:pPr fontAlgn="t"/>
                      <a:r>
                        <a:rPr lang="en-US" altLang="zh-CN" sz="1200" dirty="0">
                          <a:effectLst/>
                        </a:rPr>
                        <a:t>6</a:t>
                      </a:r>
                    </a:p>
                  </a:txBody>
                  <a:tcPr/>
                </a:tc>
                <a:tc>
                  <a:txBody>
                    <a:bodyPr/>
                    <a:lstStyle/>
                    <a:p>
                      <a:pPr fontAlgn="t"/>
                      <a:r>
                        <a:rPr lang="en-US" sz="1200" b="1" u="none" strike="noStrike" dirty="0">
                          <a:solidFill>
                            <a:srgbClr val="8B8D8E"/>
                          </a:solidFill>
                          <a:effectLst/>
                          <a:hlinkClick r:id="rId7"/>
                        </a:rPr>
                        <a:t>Selene</a:t>
                      </a:r>
                      <a:r>
                        <a:rPr lang="en-US" sz="1200" u="none" strike="noStrike" dirty="0">
                          <a:solidFill>
                            <a:srgbClr val="8B8D8E"/>
                          </a:solidFill>
                          <a:effectLst/>
                          <a:hlinkClick r:id="rId7"/>
                        </a:rPr>
                        <a:t> - NVIDIA DGX A100, AMD EPYC 7742 64C 2.25GHz, NVIDIA A100, Mellanox HDR </a:t>
                      </a:r>
                      <a:r>
                        <a:rPr lang="en-US" sz="1200" u="none" strike="noStrike" dirty="0" err="1">
                          <a:solidFill>
                            <a:srgbClr val="8B8D8E"/>
                          </a:solidFill>
                          <a:effectLst/>
                          <a:hlinkClick r:id="rId7"/>
                        </a:rPr>
                        <a:t>Infiniband</a:t>
                      </a:r>
                      <a:r>
                        <a:rPr lang="en-US" sz="1200" u="none" strike="noStrike" dirty="0">
                          <a:solidFill>
                            <a:srgbClr val="8B8D8E"/>
                          </a:solidFill>
                          <a:effectLst/>
                          <a:hlinkClick r:id="rId7"/>
                        </a:rPr>
                        <a:t>, </a:t>
                      </a:r>
                      <a:r>
                        <a:rPr lang="en-US" sz="1200" dirty="0">
                          <a:effectLst/>
                        </a:rPr>
                        <a:t>Nvidia</a:t>
                      </a:r>
                    </a:p>
                  </a:txBody>
                  <a:tcPr/>
                </a:tc>
                <a:tc>
                  <a:txBody>
                    <a:bodyPr/>
                    <a:lstStyle/>
                    <a:p>
                      <a:pPr algn="r" fontAlgn="t"/>
                      <a:r>
                        <a:rPr lang="en-US" altLang="zh-CN" sz="1200">
                          <a:effectLst/>
                        </a:rPr>
                        <a:t>555,520</a:t>
                      </a:r>
                    </a:p>
                  </a:txBody>
                  <a:tcPr/>
                </a:tc>
                <a:tc>
                  <a:txBody>
                    <a:bodyPr/>
                    <a:lstStyle/>
                    <a:p>
                      <a:pPr algn="r" fontAlgn="t"/>
                      <a:r>
                        <a:rPr lang="en-US" altLang="zh-CN" sz="1200">
                          <a:effectLst/>
                        </a:rPr>
                        <a:t>63,460.0</a:t>
                      </a:r>
                    </a:p>
                  </a:txBody>
                  <a:tcPr/>
                </a:tc>
                <a:tc>
                  <a:txBody>
                    <a:bodyPr/>
                    <a:lstStyle/>
                    <a:p>
                      <a:pPr algn="r" fontAlgn="t"/>
                      <a:r>
                        <a:rPr lang="en-US" altLang="zh-CN" sz="1200">
                          <a:effectLst/>
                        </a:rPr>
                        <a:t>79,215.0</a:t>
                      </a:r>
                    </a:p>
                  </a:txBody>
                  <a:tcPr/>
                </a:tc>
                <a:tc>
                  <a:txBody>
                    <a:bodyPr/>
                    <a:lstStyle/>
                    <a:p>
                      <a:pPr fontAlgn="t"/>
                      <a:r>
                        <a:rPr lang="en-US" altLang="zh-CN" sz="1200">
                          <a:effectLst/>
                        </a:rPr>
                        <a:t>2,646</a:t>
                      </a:r>
                    </a:p>
                  </a:txBody>
                  <a:tcPr/>
                </a:tc>
                <a:extLst>
                  <a:ext uri="{0D108BD9-81ED-4DB2-BD59-A6C34878D82A}">
                    <a16:rowId xmlns:a16="http://schemas.microsoft.com/office/drawing/2014/main" val="3414731668"/>
                  </a:ext>
                </a:extLst>
              </a:tr>
              <a:tr h="520712">
                <a:tc>
                  <a:txBody>
                    <a:bodyPr/>
                    <a:lstStyle/>
                    <a:p>
                      <a:pPr fontAlgn="t"/>
                      <a:r>
                        <a:rPr lang="en-US" altLang="zh-CN" sz="1200">
                          <a:effectLst/>
                        </a:rPr>
                        <a:t>7</a:t>
                      </a:r>
                    </a:p>
                  </a:txBody>
                  <a:tcPr/>
                </a:tc>
                <a:tc>
                  <a:txBody>
                    <a:bodyPr/>
                    <a:lstStyle/>
                    <a:p>
                      <a:pPr fontAlgn="t"/>
                      <a:r>
                        <a:rPr lang="en-US" sz="1200" b="1" u="none" strike="noStrike" dirty="0">
                          <a:solidFill>
                            <a:srgbClr val="8B8D8E"/>
                          </a:solidFill>
                          <a:effectLst/>
                          <a:hlinkClick r:id="rId8"/>
                        </a:rPr>
                        <a:t>Tianhe-2A</a:t>
                      </a:r>
                      <a:r>
                        <a:rPr lang="en-US" sz="1200" u="none" strike="noStrike" dirty="0">
                          <a:solidFill>
                            <a:srgbClr val="8B8D8E"/>
                          </a:solidFill>
                          <a:effectLst/>
                          <a:hlinkClick r:id="rId8"/>
                        </a:rPr>
                        <a:t> - TH-IVB-FEP Cluster, Intel Xeon E5-2692v2 12C 2.2GHz, TH Express-2, Matrix-2000, </a:t>
                      </a:r>
                      <a:r>
                        <a:rPr lang="en-US" sz="1200" dirty="0">
                          <a:effectLst/>
                        </a:rPr>
                        <a:t>NUDT</a:t>
                      </a:r>
                    </a:p>
                  </a:txBody>
                  <a:tcPr/>
                </a:tc>
                <a:tc>
                  <a:txBody>
                    <a:bodyPr/>
                    <a:lstStyle/>
                    <a:p>
                      <a:pPr algn="r" fontAlgn="t"/>
                      <a:r>
                        <a:rPr lang="en-US" altLang="zh-CN" sz="1200">
                          <a:effectLst/>
                        </a:rPr>
                        <a:t>4,981,760</a:t>
                      </a:r>
                    </a:p>
                  </a:txBody>
                  <a:tcPr/>
                </a:tc>
                <a:tc>
                  <a:txBody>
                    <a:bodyPr/>
                    <a:lstStyle/>
                    <a:p>
                      <a:pPr algn="r" fontAlgn="t"/>
                      <a:r>
                        <a:rPr lang="en-US" altLang="zh-CN" sz="1200">
                          <a:effectLst/>
                        </a:rPr>
                        <a:t>61,444.5</a:t>
                      </a:r>
                    </a:p>
                  </a:txBody>
                  <a:tcPr/>
                </a:tc>
                <a:tc>
                  <a:txBody>
                    <a:bodyPr/>
                    <a:lstStyle/>
                    <a:p>
                      <a:pPr algn="r" fontAlgn="t"/>
                      <a:r>
                        <a:rPr lang="en-US" altLang="zh-CN" sz="1200">
                          <a:effectLst/>
                        </a:rPr>
                        <a:t>100,678.7</a:t>
                      </a:r>
                    </a:p>
                  </a:txBody>
                  <a:tcPr/>
                </a:tc>
                <a:tc>
                  <a:txBody>
                    <a:bodyPr/>
                    <a:lstStyle/>
                    <a:p>
                      <a:pPr fontAlgn="t"/>
                      <a:r>
                        <a:rPr lang="en-US" altLang="zh-CN" sz="1200">
                          <a:effectLst/>
                        </a:rPr>
                        <a:t>18,482</a:t>
                      </a:r>
                    </a:p>
                  </a:txBody>
                  <a:tcPr/>
                </a:tc>
                <a:extLst>
                  <a:ext uri="{0D108BD9-81ED-4DB2-BD59-A6C34878D82A}">
                    <a16:rowId xmlns:a16="http://schemas.microsoft.com/office/drawing/2014/main" val="1485446005"/>
                  </a:ext>
                </a:extLst>
              </a:tr>
              <a:tr h="728997">
                <a:tc>
                  <a:txBody>
                    <a:bodyPr/>
                    <a:lstStyle/>
                    <a:p>
                      <a:pPr fontAlgn="t"/>
                      <a:r>
                        <a:rPr lang="en-US" altLang="zh-CN" sz="1200">
                          <a:effectLst/>
                        </a:rPr>
                        <a:t>8</a:t>
                      </a:r>
                    </a:p>
                  </a:txBody>
                  <a:tcPr/>
                </a:tc>
                <a:tc>
                  <a:txBody>
                    <a:bodyPr/>
                    <a:lstStyle/>
                    <a:p>
                      <a:pPr fontAlgn="t"/>
                      <a:r>
                        <a:rPr lang="en-US" sz="1200" b="1" u="none" strike="noStrike" dirty="0">
                          <a:solidFill>
                            <a:srgbClr val="8B8D8E"/>
                          </a:solidFill>
                          <a:effectLst/>
                          <a:hlinkClick r:id="rId9"/>
                        </a:rPr>
                        <a:t>JUWELS Booster Module</a:t>
                      </a:r>
                      <a:r>
                        <a:rPr lang="en-US" sz="1200" u="none" strike="noStrike" dirty="0">
                          <a:solidFill>
                            <a:srgbClr val="8B8D8E"/>
                          </a:solidFill>
                          <a:effectLst/>
                          <a:hlinkClick r:id="rId9"/>
                        </a:rPr>
                        <a:t> - Bull </a:t>
                      </a:r>
                      <a:r>
                        <a:rPr lang="en-US" sz="1200" u="none" strike="noStrike" dirty="0" err="1">
                          <a:solidFill>
                            <a:srgbClr val="8B8D8E"/>
                          </a:solidFill>
                          <a:effectLst/>
                          <a:hlinkClick r:id="rId9"/>
                        </a:rPr>
                        <a:t>Sequana</a:t>
                      </a:r>
                      <a:r>
                        <a:rPr lang="en-US" sz="1200" u="none" strike="noStrike" dirty="0">
                          <a:solidFill>
                            <a:srgbClr val="8B8D8E"/>
                          </a:solidFill>
                          <a:effectLst/>
                          <a:hlinkClick r:id="rId9"/>
                        </a:rPr>
                        <a:t> XH2000 , AMD EPYC 7402 24C 2.8GHz, NVIDIA A100, Mellanox HDR InfiniBand/</a:t>
                      </a:r>
                      <a:r>
                        <a:rPr lang="en-US" sz="1200" u="none" strike="noStrike" dirty="0" err="1">
                          <a:solidFill>
                            <a:srgbClr val="8B8D8E"/>
                          </a:solidFill>
                          <a:effectLst/>
                          <a:hlinkClick r:id="rId9"/>
                        </a:rPr>
                        <a:t>ParTec</a:t>
                      </a:r>
                      <a:r>
                        <a:rPr lang="en-US" sz="1200" u="none" strike="noStrike" dirty="0">
                          <a:solidFill>
                            <a:srgbClr val="8B8D8E"/>
                          </a:solidFill>
                          <a:effectLst/>
                          <a:hlinkClick r:id="rId9"/>
                        </a:rPr>
                        <a:t> </a:t>
                      </a:r>
                      <a:r>
                        <a:rPr lang="en-US" sz="1200" u="none" strike="noStrike" dirty="0" err="1">
                          <a:solidFill>
                            <a:srgbClr val="8B8D8E"/>
                          </a:solidFill>
                          <a:effectLst/>
                          <a:hlinkClick r:id="rId9"/>
                        </a:rPr>
                        <a:t>ParaStation</a:t>
                      </a:r>
                      <a:r>
                        <a:rPr lang="en-US" sz="1200" u="none" strike="noStrike" dirty="0">
                          <a:solidFill>
                            <a:srgbClr val="8B8D8E"/>
                          </a:solidFill>
                          <a:effectLst/>
                          <a:hlinkClick r:id="rId9"/>
                        </a:rPr>
                        <a:t> </a:t>
                      </a:r>
                      <a:r>
                        <a:rPr lang="en-US" sz="1200" u="none" strike="noStrike" dirty="0" err="1">
                          <a:solidFill>
                            <a:srgbClr val="8B8D8E"/>
                          </a:solidFill>
                          <a:effectLst/>
                          <a:hlinkClick r:id="rId9"/>
                        </a:rPr>
                        <a:t>ClusterSuite</a:t>
                      </a:r>
                      <a:r>
                        <a:rPr lang="en-US" sz="1200" u="none" strike="noStrike" dirty="0">
                          <a:solidFill>
                            <a:srgbClr val="8B8D8E"/>
                          </a:solidFill>
                          <a:effectLst/>
                          <a:hlinkClick r:id="rId9"/>
                        </a:rPr>
                        <a:t>, </a:t>
                      </a:r>
                      <a:r>
                        <a:rPr lang="en-US" sz="1200" dirty="0">
                          <a:effectLst/>
                        </a:rPr>
                        <a:t>Atos</a:t>
                      </a:r>
                    </a:p>
                  </a:txBody>
                  <a:tcPr/>
                </a:tc>
                <a:tc>
                  <a:txBody>
                    <a:bodyPr/>
                    <a:lstStyle/>
                    <a:p>
                      <a:pPr algn="r" fontAlgn="t"/>
                      <a:r>
                        <a:rPr lang="en-US" altLang="zh-CN" sz="1200">
                          <a:effectLst/>
                        </a:rPr>
                        <a:t>449,280</a:t>
                      </a:r>
                    </a:p>
                  </a:txBody>
                  <a:tcPr/>
                </a:tc>
                <a:tc>
                  <a:txBody>
                    <a:bodyPr/>
                    <a:lstStyle/>
                    <a:p>
                      <a:pPr algn="r" fontAlgn="t"/>
                      <a:r>
                        <a:rPr lang="en-US" altLang="zh-CN" sz="1200">
                          <a:effectLst/>
                        </a:rPr>
                        <a:t>44,120.0</a:t>
                      </a:r>
                    </a:p>
                  </a:txBody>
                  <a:tcPr/>
                </a:tc>
                <a:tc>
                  <a:txBody>
                    <a:bodyPr/>
                    <a:lstStyle/>
                    <a:p>
                      <a:pPr algn="r" fontAlgn="t"/>
                      <a:r>
                        <a:rPr lang="en-US" altLang="zh-CN" sz="1200">
                          <a:effectLst/>
                        </a:rPr>
                        <a:t>70,980.0</a:t>
                      </a:r>
                    </a:p>
                  </a:txBody>
                  <a:tcPr/>
                </a:tc>
                <a:tc>
                  <a:txBody>
                    <a:bodyPr/>
                    <a:lstStyle/>
                    <a:p>
                      <a:pPr fontAlgn="t"/>
                      <a:r>
                        <a:rPr lang="en-US" altLang="zh-CN" sz="1200">
                          <a:effectLst/>
                        </a:rPr>
                        <a:t>1,764</a:t>
                      </a:r>
                    </a:p>
                  </a:txBody>
                  <a:tcPr/>
                </a:tc>
                <a:extLst>
                  <a:ext uri="{0D108BD9-81ED-4DB2-BD59-A6C34878D82A}">
                    <a16:rowId xmlns:a16="http://schemas.microsoft.com/office/drawing/2014/main" val="3084954112"/>
                  </a:ext>
                </a:extLst>
              </a:tr>
              <a:tr h="508193">
                <a:tc>
                  <a:txBody>
                    <a:bodyPr/>
                    <a:lstStyle/>
                    <a:p>
                      <a:pPr fontAlgn="t"/>
                      <a:r>
                        <a:rPr lang="en-US" altLang="zh-CN" sz="1200">
                          <a:effectLst/>
                        </a:rPr>
                        <a:t>9</a:t>
                      </a:r>
                    </a:p>
                  </a:txBody>
                  <a:tcPr/>
                </a:tc>
                <a:tc>
                  <a:txBody>
                    <a:bodyPr/>
                    <a:lstStyle/>
                    <a:p>
                      <a:pPr fontAlgn="t"/>
                      <a:r>
                        <a:rPr lang="en-US" sz="1200" b="1" u="none" strike="noStrike" dirty="0">
                          <a:solidFill>
                            <a:srgbClr val="8B8D8E"/>
                          </a:solidFill>
                          <a:effectLst/>
                          <a:hlinkClick r:id="rId10"/>
                        </a:rPr>
                        <a:t>HPC5</a:t>
                      </a:r>
                      <a:r>
                        <a:rPr lang="en-US" sz="1200" u="none" strike="noStrike" dirty="0">
                          <a:solidFill>
                            <a:srgbClr val="8B8D8E"/>
                          </a:solidFill>
                          <a:effectLst/>
                          <a:hlinkClick r:id="rId10"/>
                        </a:rPr>
                        <a:t> - PowerEdge C4140, Xeon Gold 6252 24C 2.1GHz, NVIDIA Tesla V100, Mellanox HDR </a:t>
                      </a:r>
                      <a:r>
                        <a:rPr lang="en-US" sz="1200" u="none" strike="noStrike" dirty="0" err="1">
                          <a:solidFill>
                            <a:srgbClr val="8B8D8E"/>
                          </a:solidFill>
                          <a:effectLst/>
                          <a:hlinkClick r:id="rId10"/>
                        </a:rPr>
                        <a:t>Infiniband</a:t>
                      </a:r>
                      <a:r>
                        <a:rPr lang="en-US" sz="1200" u="none" strike="noStrike" dirty="0">
                          <a:solidFill>
                            <a:srgbClr val="8B8D8E"/>
                          </a:solidFill>
                          <a:effectLst/>
                          <a:hlinkClick r:id="rId10"/>
                        </a:rPr>
                        <a:t>, </a:t>
                      </a:r>
                      <a:r>
                        <a:rPr lang="en-US" sz="1200" dirty="0">
                          <a:effectLst/>
                        </a:rPr>
                        <a:t>Dell EMC</a:t>
                      </a:r>
                    </a:p>
                  </a:txBody>
                  <a:tcPr/>
                </a:tc>
                <a:tc>
                  <a:txBody>
                    <a:bodyPr/>
                    <a:lstStyle/>
                    <a:p>
                      <a:pPr algn="r" fontAlgn="t"/>
                      <a:r>
                        <a:rPr lang="en-US" altLang="zh-CN" sz="1200">
                          <a:effectLst/>
                        </a:rPr>
                        <a:t>669,760</a:t>
                      </a:r>
                    </a:p>
                  </a:txBody>
                  <a:tcPr/>
                </a:tc>
                <a:tc>
                  <a:txBody>
                    <a:bodyPr/>
                    <a:lstStyle/>
                    <a:p>
                      <a:pPr algn="r" fontAlgn="t"/>
                      <a:r>
                        <a:rPr lang="en-US" altLang="zh-CN" sz="1200">
                          <a:effectLst/>
                        </a:rPr>
                        <a:t>35,450.0</a:t>
                      </a:r>
                    </a:p>
                  </a:txBody>
                  <a:tcPr/>
                </a:tc>
                <a:tc>
                  <a:txBody>
                    <a:bodyPr/>
                    <a:lstStyle/>
                    <a:p>
                      <a:pPr algn="r" fontAlgn="t"/>
                      <a:r>
                        <a:rPr lang="en-US" altLang="zh-CN" sz="1200">
                          <a:effectLst/>
                        </a:rPr>
                        <a:t>51,720.8</a:t>
                      </a:r>
                    </a:p>
                  </a:txBody>
                  <a:tcPr/>
                </a:tc>
                <a:tc>
                  <a:txBody>
                    <a:bodyPr/>
                    <a:lstStyle/>
                    <a:p>
                      <a:pPr fontAlgn="t"/>
                      <a:r>
                        <a:rPr lang="en-US" altLang="zh-CN" sz="1200">
                          <a:effectLst/>
                        </a:rPr>
                        <a:t>2,252</a:t>
                      </a:r>
                    </a:p>
                  </a:txBody>
                  <a:tcPr/>
                </a:tc>
                <a:extLst>
                  <a:ext uri="{0D108BD9-81ED-4DB2-BD59-A6C34878D82A}">
                    <a16:rowId xmlns:a16="http://schemas.microsoft.com/office/drawing/2014/main" val="3879860229"/>
                  </a:ext>
                </a:extLst>
              </a:tr>
              <a:tr h="520712">
                <a:tc>
                  <a:txBody>
                    <a:bodyPr/>
                    <a:lstStyle/>
                    <a:p>
                      <a:pPr fontAlgn="t"/>
                      <a:r>
                        <a:rPr lang="en-US" altLang="zh-CN" sz="1200">
                          <a:effectLst/>
                        </a:rPr>
                        <a:t>10</a:t>
                      </a:r>
                    </a:p>
                  </a:txBody>
                  <a:tcPr/>
                </a:tc>
                <a:tc>
                  <a:txBody>
                    <a:bodyPr/>
                    <a:lstStyle/>
                    <a:p>
                      <a:pPr fontAlgn="t"/>
                      <a:r>
                        <a:rPr lang="en-US" sz="1200" b="1" u="none" strike="noStrike" dirty="0">
                          <a:solidFill>
                            <a:srgbClr val="8B8D8E"/>
                          </a:solidFill>
                          <a:effectLst/>
                          <a:hlinkClick r:id="rId11"/>
                        </a:rPr>
                        <a:t>Frontera</a:t>
                      </a:r>
                      <a:r>
                        <a:rPr lang="en-US" sz="1200" u="none" strike="noStrike" dirty="0">
                          <a:solidFill>
                            <a:srgbClr val="8B8D8E"/>
                          </a:solidFill>
                          <a:effectLst/>
                          <a:hlinkClick r:id="rId11"/>
                        </a:rPr>
                        <a:t> - Dell C6420, Xeon Platinum 8280 28C 2.7GHz, Mellanox InfiniBand HDR, </a:t>
                      </a:r>
                      <a:r>
                        <a:rPr lang="en-US" sz="1200" dirty="0">
                          <a:effectLst/>
                        </a:rPr>
                        <a:t>Dell EMC</a:t>
                      </a:r>
                    </a:p>
                  </a:txBody>
                  <a:tcPr/>
                </a:tc>
                <a:tc>
                  <a:txBody>
                    <a:bodyPr/>
                    <a:lstStyle/>
                    <a:p>
                      <a:pPr algn="r" fontAlgn="t"/>
                      <a:r>
                        <a:rPr lang="en-US" altLang="zh-CN" sz="1200" dirty="0">
                          <a:effectLst/>
                        </a:rPr>
                        <a:t>448,448</a:t>
                      </a:r>
                    </a:p>
                  </a:txBody>
                  <a:tcPr/>
                </a:tc>
                <a:tc>
                  <a:txBody>
                    <a:bodyPr/>
                    <a:lstStyle/>
                    <a:p>
                      <a:pPr algn="r" fontAlgn="t"/>
                      <a:r>
                        <a:rPr lang="en-US" altLang="zh-CN" sz="1200">
                          <a:effectLst/>
                        </a:rPr>
                        <a:t>23,516.4</a:t>
                      </a:r>
                    </a:p>
                  </a:txBody>
                  <a:tcPr/>
                </a:tc>
                <a:tc>
                  <a:txBody>
                    <a:bodyPr/>
                    <a:lstStyle/>
                    <a:p>
                      <a:pPr algn="r" fontAlgn="t"/>
                      <a:r>
                        <a:rPr lang="en-US" altLang="zh-CN" sz="1200" dirty="0">
                          <a:effectLst/>
                        </a:rPr>
                        <a:t>38,745.9</a:t>
                      </a:r>
                    </a:p>
                  </a:txBody>
                  <a:tcPr/>
                </a:tc>
                <a:tc>
                  <a:txBody>
                    <a:bodyPr/>
                    <a:lstStyle/>
                    <a:p>
                      <a:r>
                        <a:rPr lang="en-US" altLang="zh-CN" sz="1200" dirty="0"/>
                        <a:t>NA</a:t>
                      </a:r>
                      <a:endParaRPr lang="zh-CN" altLang="en-US" sz="1200" dirty="0"/>
                    </a:p>
                  </a:txBody>
                  <a:tcPr/>
                </a:tc>
                <a:extLst>
                  <a:ext uri="{0D108BD9-81ED-4DB2-BD59-A6C34878D82A}">
                    <a16:rowId xmlns:a16="http://schemas.microsoft.com/office/drawing/2014/main" val="2799791110"/>
                  </a:ext>
                </a:extLst>
              </a:tr>
            </a:tbl>
          </a:graphicData>
        </a:graphic>
      </p:graphicFrame>
    </p:spTree>
    <p:extLst>
      <p:ext uri="{BB962C8B-B14F-4D97-AF65-F5344CB8AC3E}">
        <p14:creationId xmlns:p14="http://schemas.microsoft.com/office/powerpoint/2010/main" val="3078108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20D1B-B0EF-47DB-8443-71859ACBBA56}"/>
              </a:ext>
            </a:extLst>
          </p:cNvPr>
          <p:cNvSpPr>
            <a:spLocks noGrp="1"/>
          </p:cNvSpPr>
          <p:nvPr>
            <p:ph type="title"/>
          </p:nvPr>
        </p:nvSpPr>
        <p:spPr/>
        <p:txBody>
          <a:bodyPr/>
          <a:lstStyle/>
          <a:p>
            <a:r>
              <a:rPr lang="en-US" altLang="zh-CN" dirty="0"/>
              <a:t>Outlook</a:t>
            </a:r>
            <a:endParaRPr lang="zh-CN" altLang="en-US" dirty="0"/>
          </a:p>
        </p:txBody>
      </p:sp>
      <p:sp>
        <p:nvSpPr>
          <p:cNvPr id="3" name="内容占位符 2">
            <a:extLst>
              <a:ext uri="{FF2B5EF4-FFF2-40B4-BE49-F238E27FC236}">
                <a16:creationId xmlns:a16="http://schemas.microsoft.com/office/drawing/2014/main" id="{043C1EF1-23AA-44D6-9D01-BDA97999D0F4}"/>
              </a:ext>
            </a:extLst>
          </p:cNvPr>
          <p:cNvSpPr>
            <a:spLocks noGrp="1"/>
          </p:cNvSpPr>
          <p:nvPr>
            <p:ph idx="1"/>
          </p:nvPr>
        </p:nvSpPr>
        <p:spPr>
          <a:xfrm>
            <a:off x="609600" y="1219200"/>
            <a:ext cx="7924800" cy="4419600"/>
          </a:xfrm>
        </p:spPr>
        <p:txBody>
          <a:bodyPr/>
          <a:lstStyle/>
          <a:p>
            <a:r>
              <a:rPr lang="en-US" altLang="zh-CN" sz="2800" dirty="0"/>
              <a:t>Open-source Architecture</a:t>
            </a:r>
          </a:p>
          <a:p>
            <a:pPr lvl="1"/>
            <a:r>
              <a:rPr lang="en-US" altLang="zh-CN" sz="2800" dirty="0"/>
              <a:t>RISC-V</a:t>
            </a:r>
          </a:p>
          <a:p>
            <a:r>
              <a:rPr lang="en-US" altLang="zh-CN" sz="2800" dirty="0"/>
              <a:t>Security Risks</a:t>
            </a:r>
          </a:p>
          <a:p>
            <a:pPr lvl="1"/>
            <a:r>
              <a:rPr lang="en-US" altLang="zh-CN" sz="2800" dirty="0" err="1"/>
              <a:t>Spectre</a:t>
            </a:r>
            <a:r>
              <a:rPr lang="en-US" altLang="zh-CN" sz="2800" dirty="0"/>
              <a:t> and Meltdown</a:t>
            </a:r>
          </a:p>
          <a:p>
            <a:pPr lvl="1"/>
            <a:r>
              <a:rPr lang="en-US" altLang="zh-CN" sz="2800" dirty="0"/>
              <a:t>Intel ME</a:t>
            </a:r>
          </a:p>
          <a:p>
            <a:r>
              <a:rPr kumimoji="1" lang="en-US" altLang="zh-CN" sz="2800" dirty="0"/>
              <a:t>Security Improvements</a:t>
            </a:r>
          </a:p>
          <a:p>
            <a:r>
              <a:rPr lang="en-US" altLang="zh-CN" sz="2800" dirty="0"/>
              <a:t>Domain Specific Architectures</a:t>
            </a:r>
          </a:p>
          <a:p>
            <a:r>
              <a:rPr lang="en-US" altLang="zh-CN" sz="2800" dirty="0"/>
              <a:t>Hardware Accelerating</a:t>
            </a:r>
          </a:p>
          <a:p>
            <a:r>
              <a:rPr lang="en-US" altLang="zh-CN" sz="2800" dirty="0"/>
              <a:t>Processing near/in Memory</a:t>
            </a:r>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1479575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5" name="图片 4"/>
          <p:cNvPicPr>
            <a:picLocks noChangeAspect="1"/>
          </p:cNvPicPr>
          <p:nvPr/>
        </p:nvPicPr>
        <p:blipFill>
          <a:blip r:embed="rId2"/>
          <a:stretch>
            <a:fillRect/>
          </a:stretch>
        </p:blipFill>
        <p:spPr>
          <a:xfrm>
            <a:off x="82549" y="1402840"/>
            <a:ext cx="8850645" cy="4978488"/>
          </a:xfrm>
          <a:prstGeom prst="rect">
            <a:avLst/>
          </a:prstGeom>
        </p:spPr>
      </p:pic>
    </p:spTree>
    <p:extLst>
      <p:ext uri="{BB962C8B-B14F-4D97-AF65-F5344CB8AC3E}">
        <p14:creationId xmlns:p14="http://schemas.microsoft.com/office/powerpoint/2010/main" val="444210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68A2C-8C50-42C3-A47D-43699DC443E5}"/>
              </a:ext>
            </a:extLst>
          </p:cNvPr>
          <p:cNvSpPr>
            <a:spLocks noGrp="1"/>
          </p:cNvSpPr>
          <p:nvPr>
            <p:ph type="title"/>
          </p:nvPr>
        </p:nvSpPr>
        <p:spPr/>
        <p:txBody>
          <a:bodyPr/>
          <a:lstStyle/>
          <a:p>
            <a:r>
              <a:rPr lang="en-US" altLang="zh-CN" dirty="0"/>
              <a:t>Open Source Architecture</a:t>
            </a:r>
            <a:endParaRPr lang="zh-CN" altLang="en-US" dirty="0"/>
          </a:p>
        </p:txBody>
      </p:sp>
      <p:sp>
        <p:nvSpPr>
          <p:cNvPr id="3" name="内容占位符 2">
            <a:extLst>
              <a:ext uri="{FF2B5EF4-FFF2-40B4-BE49-F238E27FC236}">
                <a16:creationId xmlns:a16="http://schemas.microsoft.com/office/drawing/2014/main" id="{8CE0882A-468B-42F0-99BB-E46C27C94BB5}"/>
              </a:ext>
            </a:extLst>
          </p:cNvPr>
          <p:cNvSpPr>
            <a:spLocks noGrp="1"/>
          </p:cNvSpPr>
          <p:nvPr>
            <p:ph idx="1"/>
          </p:nvPr>
        </p:nvSpPr>
        <p:spPr>
          <a:xfrm>
            <a:off x="0" y="1066800"/>
            <a:ext cx="7924800" cy="4419600"/>
          </a:xfrm>
        </p:spPr>
        <p:txBody>
          <a:bodyPr/>
          <a:lstStyle/>
          <a:p>
            <a:r>
              <a:rPr lang="en-US" altLang="zh-CN" sz="2400" dirty="0"/>
              <a:t>RISC-V</a:t>
            </a:r>
          </a:p>
          <a:p>
            <a:pPr lvl="1"/>
            <a:r>
              <a:rPr lang="en-US" altLang="zh-CN" sz="2400" dirty="0"/>
              <a:t>A completely open ISA based on RISC principles</a:t>
            </a:r>
          </a:p>
          <a:p>
            <a:pPr lvl="2"/>
            <a:r>
              <a:rPr lang="en-US" altLang="zh-CN" sz="2400" dirty="0"/>
              <a:t>Freely available to academia and industry </a:t>
            </a:r>
          </a:p>
          <a:p>
            <a:pPr lvl="1"/>
            <a:r>
              <a:rPr lang="en-US" altLang="zh-CN" sz="2400" dirty="0"/>
              <a:t>Simple and extendable modular design</a:t>
            </a:r>
          </a:p>
          <a:p>
            <a:pPr lvl="2"/>
            <a:r>
              <a:rPr lang="en-US" altLang="zh-CN" sz="2400" dirty="0"/>
              <a:t>A small base integer ISA (RV32I, etc.)</a:t>
            </a:r>
            <a:endParaRPr lang="en-US" altLang="zh-CN" sz="800" dirty="0"/>
          </a:p>
          <a:p>
            <a:pPr lvl="2"/>
            <a:r>
              <a:rPr lang="en-US" altLang="zh-CN" sz="2400" dirty="0"/>
              <a:t>Optional standard extensions</a:t>
            </a:r>
          </a:p>
          <a:p>
            <a:pPr lvl="1"/>
            <a:r>
              <a:rPr lang="en-US" altLang="zh-CN" sz="2400" dirty="0"/>
              <a:t>Free implementations &amp; commercial implementations </a:t>
            </a:r>
          </a:p>
          <a:p>
            <a:pPr lvl="2"/>
            <a:r>
              <a:rPr lang="en-US" altLang="zh-CN" sz="2400" dirty="0"/>
              <a:t>Free: Rocket, </a:t>
            </a:r>
            <a:r>
              <a:rPr lang="en-US" altLang="zh-CN" sz="2400" dirty="0" err="1"/>
              <a:t>PULPino</a:t>
            </a:r>
            <a:r>
              <a:rPr lang="en-US" altLang="zh-CN" sz="2400" dirty="0"/>
              <a:t>, Hummingbird…</a:t>
            </a:r>
          </a:p>
          <a:p>
            <a:pPr lvl="2"/>
            <a:r>
              <a:rPr lang="en-US" altLang="zh-CN" sz="2400" dirty="0"/>
              <a:t>Commercial: </a:t>
            </a:r>
            <a:r>
              <a:rPr lang="en-US" altLang="zh-CN" sz="2400" dirty="0" err="1"/>
              <a:t>SiFive</a:t>
            </a:r>
            <a:endParaRPr lang="en-US" altLang="zh-CN" sz="2400" dirty="0"/>
          </a:p>
          <a:p>
            <a:pPr lvl="1"/>
            <a:endParaRPr lang="en-US" altLang="zh-CN" sz="2400" dirty="0"/>
          </a:p>
          <a:p>
            <a:pPr lvl="2"/>
            <a:endParaRPr lang="en-US" altLang="zh-CN" sz="2400" dirty="0"/>
          </a:p>
          <a:p>
            <a:pPr marL="914400" lvl="2" indent="0">
              <a:buNone/>
            </a:pPr>
            <a:endParaRPr lang="en-US" altLang="zh-CN" sz="2400" dirty="0"/>
          </a:p>
          <a:p>
            <a:pPr marL="914400" lvl="2" indent="0">
              <a:buNone/>
            </a:pPr>
            <a:endParaRPr lang="en-US" altLang="zh-CN" sz="2400" dirty="0"/>
          </a:p>
          <a:p>
            <a:pPr lvl="1"/>
            <a:endParaRPr lang="en-US" altLang="zh-CN" sz="2400" dirty="0"/>
          </a:p>
          <a:p>
            <a:pPr lvl="2"/>
            <a:endParaRPr lang="en-US" altLang="zh-CN" sz="2400" dirty="0"/>
          </a:p>
          <a:p>
            <a:pPr lvl="2"/>
            <a:endParaRPr lang="zh-CN" altLang="en-US" dirty="0"/>
          </a:p>
        </p:txBody>
      </p:sp>
      <p:sp>
        <p:nvSpPr>
          <p:cNvPr id="6" name="AutoShape 2" descr="Image result for RISC-V">
            <a:extLst>
              <a:ext uri="{FF2B5EF4-FFF2-40B4-BE49-F238E27FC236}">
                <a16:creationId xmlns:a16="http://schemas.microsoft.com/office/drawing/2014/main" id="{5FADCCC9-6845-4E5C-A971-78C2B325CDB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8E9863BB-754B-48BC-B0DA-CC9556A938DD}"/>
              </a:ext>
            </a:extLst>
          </p:cNvPr>
          <p:cNvPicPr>
            <a:picLocks noChangeAspect="1"/>
          </p:cNvPicPr>
          <p:nvPr/>
        </p:nvPicPr>
        <p:blipFill>
          <a:blip r:embed="rId3"/>
          <a:stretch>
            <a:fillRect/>
          </a:stretch>
        </p:blipFill>
        <p:spPr>
          <a:xfrm>
            <a:off x="6623720" y="4439142"/>
            <a:ext cx="2520280" cy="2246916"/>
          </a:xfrm>
          <a:prstGeom prst="rect">
            <a:avLst/>
          </a:prstGeom>
        </p:spPr>
      </p:pic>
    </p:spTree>
    <p:extLst>
      <p:ext uri="{BB962C8B-B14F-4D97-AF65-F5344CB8AC3E}">
        <p14:creationId xmlns:p14="http://schemas.microsoft.com/office/powerpoint/2010/main" val="3389844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92B7AB-24EC-42EF-B1FB-6EB8E69192FE}"/>
              </a:ext>
            </a:extLst>
          </p:cNvPr>
          <p:cNvSpPr>
            <a:spLocks noGrp="1"/>
          </p:cNvSpPr>
          <p:nvPr>
            <p:ph type="title"/>
          </p:nvPr>
        </p:nvSpPr>
        <p:spPr/>
        <p:txBody>
          <a:bodyPr/>
          <a:lstStyle/>
          <a:p>
            <a:r>
              <a:rPr lang="en-US" altLang="zh-CN" dirty="0"/>
              <a:t>Security Risks</a:t>
            </a:r>
            <a:endParaRPr lang="zh-CN" altLang="en-US" dirty="0"/>
          </a:p>
        </p:txBody>
      </p:sp>
      <p:sp>
        <p:nvSpPr>
          <p:cNvPr id="3" name="内容占位符 2">
            <a:extLst>
              <a:ext uri="{FF2B5EF4-FFF2-40B4-BE49-F238E27FC236}">
                <a16:creationId xmlns:a16="http://schemas.microsoft.com/office/drawing/2014/main" id="{B1636373-684D-4395-A97E-02AC8ACAE680}"/>
              </a:ext>
            </a:extLst>
          </p:cNvPr>
          <p:cNvSpPr>
            <a:spLocks noGrp="1"/>
          </p:cNvSpPr>
          <p:nvPr>
            <p:ph idx="1"/>
          </p:nvPr>
        </p:nvSpPr>
        <p:spPr/>
        <p:txBody>
          <a:bodyPr/>
          <a:lstStyle/>
          <a:p>
            <a:r>
              <a:rPr lang="en-US" altLang="zh-CN" sz="2400" dirty="0" err="1"/>
              <a:t>Spectre</a:t>
            </a:r>
            <a:r>
              <a:rPr lang="en-US" altLang="zh-CN" sz="2400" dirty="0"/>
              <a:t> &amp; Meltdown</a:t>
            </a:r>
          </a:p>
          <a:p>
            <a:pPr lvl="1"/>
            <a:r>
              <a:rPr lang="en-US" altLang="zh-CN" sz="2400" dirty="0"/>
              <a:t>Complicated techniques are widely used on modern processors to improve performance</a:t>
            </a:r>
          </a:p>
          <a:p>
            <a:pPr lvl="2"/>
            <a:r>
              <a:rPr lang="en-US" altLang="zh-CN" sz="2400" dirty="0"/>
              <a:t>However, these widely-used techniques may cause security risks</a:t>
            </a:r>
          </a:p>
          <a:p>
            <a:pPr lvl="1"/>
            <a:r>
              <a:rPr lang="en-US" altLang="zh-CN" sz="2400" dirty="0"/>
              <a:t>Out-of-order execution</a:t>
            </a:r>
          </a:p>
          <a:p>
            <a:pPr lvl="2"/>
            <a:r>
              <a:rPr lang="en-US" altLang="zh-CN" sz="2400" dirty="0"/>
              <a:t>Meltdown</a:t>
            </a:r>
          </a:p>
          <a:p>
            <a:pPr lvl="1"/>
            <a:r>
              <a:rPr lang="en-US" altLang="zh-CN" sz="2400" dirty="0"/>
              <a:t>Branch predication &amp; speculative execution</a:t>
            </a:r>
          </a:p>
          <a:p>
            <a:pPr lvl="2"/>
            <a:r>
              <a:rPr lang="en-US" altLang="zh-CN" sz="2400" dirty="0" err="1"/>
              <a:t>Spectre</a:t>
            </a:r>
            <a:endParaRPr lang="en-US" altLang="zh-CN" sz="2400" dirty="0"/>
          </a:p>
          <a:p>
            <a:pPr lvl="2"/>
            <a:endParaRPr lang="en-US" altLang="zh-CN" sz="2400" dirty="0"/>
          </a:p>
          <a:p>
            <a:r>
              <a:rPr lang="en-US" altLang="zh-CN" sz="2400" dirty="0"/>
              <a:t>Intel Management Engine</a:t>
            </a:r>
          </a:p>
          <a:p>
            <a:pPr lvl="1"/>
            <a:endParaRPr lang="en-US" altLang="zh-CN" sz="2400" dirty="0"/>
          </a:p>
          <a:p>
            <a:pPr marL="914400" lvl="2" indent="0">
              <a:buNone/>
            </a:pPr>
            <a:endParaRPr lang="en-US" altLang="zh-CN" sz="2000" dirty="0"/>
          </a:p>
          <a:p>
            <a:pPr marL="914400" lvl="2" indent="0">
              <a:buNone/>
            </a:pPr>
            <a:endParaRPr lang="en-US" altLang="zh-CN" sz="400" dirty="0"/>
          </a:p>
        </p:txBody>
      </p:sp>
    </p:spTree>
    <p:extLst>
      <p:ext uri="{BB962C8B-B14F-4D97-AF65-F5344CB8AC3E}">
        <p14:creationId xmlns:p14="http://schemas.microsoft.com/office/powerpoint/2010/main" val="3766005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42435-6D84-8348-9F22-55C5761FC9F3}"/>
              </a:ext>
            </a:extLst>
          </p:cNvPr>
          <p:cNvSpPr>
            <a:spLocks noGrp="1"/>
          </p:cNvSpPr>
          <p:nvPr>
            <p:ph type="title"/>
          </p:nvPr>
        </p:nvSpPr>
        <p:spPr/>
        <p:txBody>
          <a:bodyPr/>
          <a:lstStyle/>
          <a:p>
            <a:r>
              <a:rPr kumimoji="1" lang="en-US" altLang="zh-CN" dirty="0"/>
              <a:t>Security Improvements</a:t>
            </a:r>
            <a:endParaRPr kumimoji="1" lang="zh-CN" altLang="en-US" dirty="0"/>
          </a:p>
        </p:txBody>
      </p:sp>
      <p:sp>
        <p:nvSpPr>
          <p:cNvPr id="3" name="内容占位符 2">
            <a:extLst>
              <a:ext uri="{FF2B5EF4-FFF2-40B4-BE49-F238E27FC236}">
                <a16:creationId xmlns:a16="http://schemas.microsoft.com/office/drawing/2014/main" id="{32A8E44C-99C4-E740-AB8F-0FB3A067BA66}"/>
              </a:ext>
            </a:extLst>
          </p:cNvPr>
          <p:cNvSpPr>
            <a:spLocks noGrp="1"/>
          </p:cNvSpPr>
          <p:nvPr>
            <p:ph idx="1"/>
          </p:nvPr>
        </p:nvSpPr>
        <p:spPr>
          <a:xfrm>
            <a:off x="609600" y="980728"/>
            <a:ext cx="7924800" cy="4419600"/>
          </a:xfrm>
        </p:spPr>
        <p:txBody>
          <a:bodyPr/>
          <a:lstStyle/>
          <a:p>
            <a:r>
              <a:rPr kumimoji="1" lang="en-US" altLang="zh-CN" sz="2800" dirty="0"/>
              <a:t>Pointer Authentication</a:t>
            </a:r>
          </a:p>
          <a:p>
            <a:pPr lvl="1"/>
            <a:r>
              <a:rPr kumimoji="1" lang="en-US" altLang="zh-CN" sz="2400" dirty="0"/>
              <a:t>The actual address space of a 64-bit architecture is less than 64-bits.</a:t>
            </a:r>
          </a:p>
          <a:p>
            <a:pPr lvl="1"/>
            <a:r>
              <a:rPr kumimoji="1" lang="en-US" altLang="zh-CN" sz="2400" dirty="0"/>
              <a:t>We can place a “signature” of pointer in unused bits, to prove it comes from a valid operation, rather than a software flaw.</a:t>
            </a:r>
          </a:p>
          <a:p>
            <a:pPr lvl="1"/>
            <a:r>
              <a:rPr kumimoji="1" lang="en-US" altLang="zh-CN" sz="2400" dirty="0"/>
              <a:t>New instructions to sign/authenticate pointers.</a:t>
            </a:r>
          </a:p>
          <a:p>
            <a:r>
              <a:rPr kumimoji="1" lang="en-US" altLang="zh-CN" sz="2800" dirty="0"/>
              <a:t>Enclave (Intel SGX)</a:t>
            </a:r>
          </a:p>
          <a:p>
            <a:pPr lvl="1"/>
            <a:r>
              <a:rPr kumimoji="1" lang="en-US" altLang="zh-CN" sz="2400" dirty="0"/>
              <a:t>Keeping trusted environment on a untrusted platform is challenging.</a:t>
            </a:r>
          </a:p>
          <a:p>
            <a:pPr lvl="2"/>
            <a:r>
              <a:rPr kumimoji="1" lang="en-US" altLang="zh-CN" sz="2000" dirty="0"/>
              <a:t>Untrusted OS/Malware/Cloud</a:t>
            </a:r>
          </a:p>
          <a:p>
            <a:pPr lvl="1"/>
            <a:r>
              <a:rPr kumimoji="1" lang="en-US" altLang="zh-CN" sz="2400" dirty="0"/>
              <a:t> Root of trust on the CPU</a:t>
            </a:r>
          </a:p>
          <a:p>
            <a:pPr lvl="2"/>
            <a:r>
              <a:rPr kumimoji="1" lang="en-US" altLang="zh-CN" sz="2000" dirty="0"/>
              <a:t>If you trust CPU’s vendor, you can probably trust its enclave</a:t>
            </a:r>
          </a:p>
          <a:p>
            <a:pPr lvl="1"/>
            <a:endParaRPr kumimoji="1" lang="en-US" altLang="zh-CN" dirty="0"/>
          </a:p>
        </p:txBody>
      </p:sp>
    </p:spTree>
    <p:extLst>
      <p:ext uri="{BB962C8B-B14F-4D97-AF65-F5344CB8AC3E}">
        <p14:creationId xmlns:p14="http://schemas.microsoft.com/office/powerpoint/2010/main" val="194036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CF3D08-B328-4155-854C-8657A5A3F5E3}"/>
              </a:ext>
            </a:extLst>
          </p:cNvPr>
          <p:cNvSpPr>
            <a:spLocks noGrp="1"/>
          </p:cNvSpPr>
          <p:nvPr>
            <p:ph type="title"/>
          </p:nvPr>
        </p:nvSpPr>
        <p:spPr/>
        <p:txBody>
          <a:bodyPr/>
          <a:lstStyle/>
          <a:p>
            <a:r>
              <a:rPr lang="en-US" altLang="zh-CN" dirty="0"/>
              <a:t>Domain Specific Architectures</a:t>
            </a:r>
            <a:endParaRPr lang="zh-CN" altLang="en-US" dirty="0"/>
          </a:p>
        </p:txBody>
      </p:sp>
      <p:sp>
        <p:nvSpPr>
          <p:cNvPr id="3" name="内容占位符 2">
            <a:extLst>
              <a:ext uri="{FF2B5EF4-FFF2-40B4-BE49-F238E27FC236}">
                <a16:creationId xmlns:a16="http://schemas.microsoft.com/office/drawing/2014/main" id="{B4982434-8712-49DC-A751-041D4B310DB7}"/>
              </a:ext>
            </a:extLst>
          </p:cNvPr>
          <p:cNvSpPr>
            <a:spLocks noGrp="1"/>
          </p:cNvSpPr>
          <p:nvPr>
            <p:ph idx="1"/>
          </p:nvPr>
        </p:nvSpPr>
        <p:spPr>
          <a:xfrm>
            <a:off x="622658" y="908720"/>
            <a:ext cx="7924800" cy="4419600"/>
          </a:xfrm>
        </p:spPr>
        <p:txBody>
          <a:bodyPr/>
          <a:lstStyle/>
          <a:p>
            <a:r>
              <a:rPr lang="en-US" altLang="zh-CN" sz="2400" dirty="0"/>
              <a:t>General processors are not efficient when solving specific problems</a:t>
            </a:r>
          </a:p>
          <a:p>
            <a:pPr lvl="1"/>
            <a:r>
              <a:rPr lang="en-US" altLang="zh-CN" sz="2400" dirty="0"/>
              <a:t>Performance &amp; Energy</a:t>
            </a:r>
          </a:p>
          <a:p>
            <a:r>
              <a:rPr lang="en-US" altLang="zh-CN" sz="2400" dirty="0"/>
              <a:t>To achieve a higher level of efficiency, we need a drastic change in computer architecture from general-purpose cores to domain-specific architectures (DSAs).</a:t>
            </a:r>
          </a:p>
          <a:p>
            <a:pPr lvl="1"/>
            <a:endParaRPr lang="zh-CN" altLang="en-US" sz="2400" dirty="0"/>
          </a:p>
        </p:txBody>
      </p:sp>
      <p:pic>
        <p:nvPicPr>
          <p:cNvPr id="6" name="图片 5">
            <a:extLst>
              <a:ext uri="{FF2B5EF4-FFF2-40B4-BE49-F238E27FC236}">
                <a16:creationId xmlns:a16="http://schemas.microsoft.com/office/drawing/2014/main" id="{92FE55F2-2758-48CB-A3F7-055FCD9273DF}"/>
              </a:ext>
            </a:extLst>
          </p:cNvPr>
          <p:cNvPicPr>
            <a:picLocks noChangeAspect="1"/>
          </p:cNvPicPr>
          <p:nvPr/>
        </p:nvPicPr>
        <p:blipFill>
          <a:blip r:embed="rId2"/>
          <a:stretch>
            <a:fillRect/>
          </a:stretch>
        </p:blipFill>
        <p:spPr>
          <a:xfrm>
            <a:off x="1041743" y="3361267"/>
            <a:ext cx="6736664" cy="3200677"/>
          </a:xfrm>
          <a:prstGeom prst="rect">
            <a:avLst/>
          </a:prstGeom>
        </p:spPr>
      </p:pic>
    </p:spTree>
    <p:extLst>
      <p:ext uri="{BB962C8B-B14F-4D97-AF65-F5344CB8AC3E}">
        <p14:creationId xmlns:p14="http://schemas.microsoft.com/office/powerpoint/2010/main" val="2592729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788B3-11C3-41E3-ADEA-4C9202181F0F}"/>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4F49FE42-E770-4B4A-9047-DE89A5C4AC21}"/>
              </a:ext>
            </a:extLst>
          </p:cNvPr>
          <p:cNvSpPr>
            <a:spLocks noGrp="1"/>
          </p:cNvSpPr>
          <p:nvPr>
            <p:ph idx="1"/>
          </p:nvPr>
        </p:nvSpPr>
        <p:spPr/>
        <p:txBody>
          <a:bodyPr/>
          <a:lstStyle/>
          <a:p>
            <a:r>
              <a:rPr lang="en-US" altLang="zh-CN" sz="2800" dirty="0"/>
              <a:t>Domain Specific Architectures</a:t>
            </a:r>
          </a:p>
          <a:p>
            <a:pPr lvl="1"/>
            <a:r>
              <a:rPr lang="en-US" altLang="zh-CN" dirty="0"/>
              <a:t>Google TPU</a:t>
            </a:r>
          </a:p>
          <a:p>
            <a:pPr lvl="2"/>
            <a:r>
              <a:rPr lang="en-US" altLang="zh-CN" sz="2800" dirty="0"/>
              <a:t>Data center ASIC</a:t>
            </a:r>
          </a:p>
          <a:p>
            <a:pPr lvl="1"/>
            <a:r>
              <a:rPr lang="en-US" altLang="zh-CN" dirty="0"/>
              <a:t>Google Pixel </a:t>
            </a:r>
            <a:r>
              <a:rPr lang="en-US" altLang="zh-CN" dirty="0" err="1"/>
              <a:t>vCore</a:t>
            </a:r>
            <a:endParaRPr lang="en-US" altLang="zh-CN" dirty="0"/>
          </a:p>
          <a:p>
            <a:pPr lvl="2"/>
            <a:r>
              <a:rPr lang="en-US" altLang="zh-CN" sz="2800" dirty="0"/>
              <a:t>Mobile device ASIC</a:t>
            </a:r>
          </a:p>
          <a:p>
            <a:pPr lvl="1"/>
            <a:r>
              <a:rPr lang="zh-CN" altLang="en-US" sz="3200" dirty="0"/>
              <a:t>寒武纪 </a:t>
            </a:r>
            <a:r>
              <a:rPr lang="en-US" altLang="zh-CN" sz="3200" dirty="0"/>
              <a:t>NPU</a:t>
            </a:r>
          </a:p>
          <a:p>
            <a:pPr lvl="2"/>
            <a:r>
              <a:rPr lang="en-US" altLang="zh-CN" sz="2800" dirty="0"/>
              <a:t>Mobile/Data center IP</a:t>
            </a:r>
          </a:p>
          <a:p>
            <a:pPr lvl="2"/>
            <a:endParaRPr lang="en-US" altLang="zh-CN" sz="3200" dirty="0"/>
          </a:p>
          <a:p>
            <a:pPr lvl="2"/>
            <a:endParaRPr lang="zh-CN" altLang="en-US" dirty="0"/>
          </a:p>
        </p:txBody>
      </p:sp>
    </p:spTree>
    <p:extLst>
      <p:ext uri="{BB962C8B-B14F-4D97-AF65-F5344CB8AC3E}">
        <p14:creationId xmlns:p14="http://schemas.microsoft.com/office/powerpoint/2010/main" val="32057017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18C78E-1A9F-4617-A48D-C5FC1411DC1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48DB0BE-B354-44BD-BA5A-89F0EB648A50}"/>
              </a:ext>
            </a:extLst>
          </p:cNvPr>
          <p:cNvSpPr>
            <a:spLocks noGrp="1"/>
          </p:cNvSpPr>
          <p:nvPr>
            <p:ph idx="1"/>
          </p:nvPr>
        </p:nvSpPr>
        <p:spPr/>
        <p:txBody>
          <a:bodyPr/>
          <a:lstStyle/>
          <a:p>
            <a:endParaRPr lang="zh-CN" altLang="en-US"/>
          </a:p>
        </p:txBody>
      </p:sp>
      <p:pic>
        <p:nvPicPr>
          <p:cNvPr id="6" name="图片 5">
            <a:extLst>
              <a:ext uri="{FF2B5EF4-FFF2-40B4-BE49-F238E27FC236}">
                <a16:creationId xmlns:a16="http://schemas.microsoft.com/office/drawing/2014/main" id="{565F7DA4-5B43-46AA-82D1-6DF951D55457}"/>
              </a:ext>
            </a:extLst>
          </p:cNvPr>
          <p:cNvPicPr>
            <a:picLocks noChangeAspect="1"/>
          </p:cNvPicPr>
          <p:nvPr/>
        </p:nvPicPr>
        <p:blipFill>
          <a:blip r:embed="rId2"/>
          <a:stretch>
            <a:fillRect/>
          </a:stretch>
        </p:blipFill>
        <p:spPr>
          <a:xfrm>
            <a:off x="-186656" y="1952421"/>
            <a:ext cx="9517311" cy="3785007"/>
          </a:xfrm>
          <a:prstGeom prst="rect">
            <a:avLst/>
          </a:prstGeom>
        </p:spPr>
      </p:pic>
    </p:spTree>
    <p:extLst>
      <p:ext uri="{BB962C8B-B14F-4D97-AF65-F5344CB8AC3E}">
        <p14:creationId xmlns:p14="http://schemas.microsoft.com/office/powerpoint/2010/main" val="3227639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F7333-5EE7-D44C-9EE3-F395FD06D366}"/>
              </a:ext>
            </a:extLst>
          </p:cNvPr>
          <p:cNvSpPr>
            <a:spLocks noGrp="1"/>
          </p:cNvSpPr>
          <p:nvPr>
            <p:ph type="title"/>
          </p:nvPr>
        </p:nvSpPr>
        <p:spPr/>
        <p:txBody>
          <a:bodyPr/>
          <a:lstStyle/>
          <a:p>
            <a:r>
              <a:rPr kumimoji="1" lang="en-US" altLang="zh-CN" dirty="0"/>
              <a:t>Hardware Accelerating</a:t>
            </a:r>
            <a:endParaRPr kumimoji="1" lang="zh-CN" altLang="en-US" dirty="0"/>
          </a:p>
        </p:txBody>
      </p:sp>
      <p:sp>
        <p:nvSpPr>
          <p:cNvPr id="5" name="内容占位符 4">
            <a:extLst>
              <a:ext uri="{FF2B5EF4-FFF2-40B4-BE49-F238E27FC236}">
                <a16:creationId xmlns:a16="http://schemas.microsoft.com/office/drawing/2014/main" id="{7BCA247A-7DAA-46A6-805D-39DCA4D1BE91}"/>
              </a:ext>
            </a:extLst>
          </p:cNvPr>
          <p:cNvSpPr>
            <a:spLocks noGrp="1"/>
          </p:cNvSpPr>
          <p:nvPr>
            <p:ph idx="1"/>
          </p:nvPr>
        </p:nvSpPr>
        <p:spPr>
          <a:xfrm>
            <a:off x="609600" y="1600200"/>
            <a:ext cx="4705350" cy="4419600"/>
          </a:xfrm>
        </p:spPr>
        <p:txBody>
          <a:bodyPr/>
          <a:lstStyle/>
          <a:p>
            <a:r>
              <a:rPr lang="en-US" altLang="zh-CN" sz="2000" dirty="0"/>
              <a:t>Background</a:t>
            </a:r>
          </a:p>
          <a:p>
            <a:pPr lvl="1"/>
            <a:r>
              <a:rPr lang="en-US" altLang="zh-CN" sz="2000" dirty="0"/>
              <a:t>Moore's law fails on the CPU</a:t>
            </a:r>
          </a:p>
          <a:p>
            <a:pPr lvl="1"/>
            <a:r>
              <a:rPr lang="en-US" altLang="zh-CN" sz="2000" dirty="0"/>
              <a:t>Dedicated hardware can get a greater improvement than CPU in certain scenarios</a:t>
            </a:r>
            <a:endParaRPr lang="zh-CN" altLang="en-US" sz="2000" dirty="0"/>
          </a:p>
        </p:txBody>
      </p:sp>
      <p:pic>
        <p:nvPicPr>
          <p:cNvPr id="8194" name="Picture 2" descr="retinar was awarded by NVIDIA Corporation">
            <a:extLst>
              <a:ext uri="{FF2B5EF4-FFF2-40B4-BE49-F238E27FC236}">
                <a16:creationId xmlns:a16="http://schemas.microsoft.com/office/drawing/2014/main" id="{DE7E926E-AFC7-428D-BCFB-E11407CA0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1877" y="1600200"/>
            <a:ext cx="1742523" cy="115957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關於NVIDIA Corporation | NVIDIA">
            <a:extLst>
              <a:ext uri="{FF2B5EF4-FFF2-40B4-BE49-F238E27FC236}">
                <a16:creationId xmlns:a16="http://schemas.microsoft.com/office/drawing/2014/main" id="{7F584FB8-1BDA-4518-9A4A-73E5FD5B4A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4950" y="2780928"/>
            <a:ext cx="3219450" cy="141922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MD's $35 Billion Acquisition Of Xilinx Is Another Stroke Of Strategic  Brilliance">
            <a:extLst>
              <a:ext uri="{FF2B5EF4-FFF2-40B4-BE49-F238E27FC236}">
                <a16:creationId xmlns:a16="http://schemas.microsoft.com/office/drawing/2014/main" id="{E893A804-4225-4750-BE87-28BF7E2F8C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4950" y="4221311"/>
            <a:ext cx="3219450" cy="141922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Xilinx demos Virtex UltraScale+ FPGA VCU1525 Acceleration Development Kit  at SC17 in Denver – IT青年舍">
            <a:extLst>
              <a:ext uri="{FF2B5EF4-FFF2-40B4-BE49-F238E27FC236}">
                <a16:creationId xmlns:a16="http://schemas.microsoft.com/office/drawing/2014/main" id="{3928A9AB-760E-4FD4-864B-A0E7ED3353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3754586"/>
            <a:ext cx="24193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什麼是DPU？ - NVIDIA 台灣官方部落格">
            <a:extLst>
              <a:ext uri="{FF2B5EF4-FFF2-40B4-BE49-F238E27FC236}">
                <a16:creationId xmlns:a16="http://schemas.microsoft.com/office/drawing/2014/main" id="{73EAFD39-C0EA-42BF-82C8-60B7F72E18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721" y="3717032"/>
            <a:ext cx="1885950"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091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F7333-5EE7-D44C-9EE3-F395FD06D366}"/>
              </a:ext>
            </a:extLst>
          </p:cNvPr>
          <p:cNvSpPr>
            <a:spLocks noGrp="1"/>
          </p:cNvSpPr>
          <p:nvPr>
            <p:ph type="title"/>
          </p:nvPr>
        </p:nvSpPr>
        <p:spPr/>
        <p:txBody>
          <a:bodyPr/>
          <a:lstStyle/>
          <a:p>
            <a:r>
              <a:rPr kumimoji="1" lang="en-US" altLang="zh-CN" dirty="0"/>
              <a:t>Hardware Accelerating</a:t>
            </a:r>
            <a:endParaRPr kumimoji="1" lang="zh-CN" altLang="en-US" dirty="0"/>
          </a:p>
        </p:txBody>
      </p:sp>
      <p:sp>
        <p:nvSpPr>
          <p:cNvPr id="5" name="内容占位符 4">
            <a:extLst>
              <a:ext uri="{FF2B5EF4-FFF2-40B4-BE49-F238E27FC236}">
                <a16:creationId xmlns:a16="http://schemas.microsoft.com/office/drawing/2014/main" id="{7BCA247A-7DAA-46A6-805D-39DCA4D1BE91}"/>
              </a:ext>
            </a:extLst>
          </p:cNvPr>
          <p:cNvSpPr>
            <a:spLocks noGrp="1"/>
          </p:cNvSpPr>
          <p:nvPr>
            <p:ph idx="1"/>
          </p:nvPr>
        </p:nvSpPr>
        <p:spPr>
          <a:xfrm>
            <a:off x="609600" y="1600200"/>
            <a:ext cx="4705350" cy="4419600"/>
          </a:xfrm>
        </p:spPr>
        <p:txBody>
          <a:bodyPr/>
          <a:lstStyle/>
          <a:p>
            <a:r>
              <a:rPr lang="en-US" altLang="zh-CN" sz="2000" dirty="0"/>
              <a:t>The development trend of computer architecture </a:t>
            </a:r>
          </a:p>
          <a:p>
            <a:pPr lvl="1"/>
            <a:r>
              <a:rPr lang="en-US" altLang="zh-CN" sz="2000" dirty="0"/>
              <a:t>From Host-centric (CPU Centric) to device-centric.</a:t>
            </a:r>
          </a:p>
          <a:p>
            <a:pPr lvl="1"/>
            <a:r>
              <a:rPr lang="en-US" altLang="zh-CN" sz="2000" dirty="0"/>
              <a:t>Making full use of the powerful computing power of new hardware.</a:t>
            </a:r>
          </a:p>
        </p:txBody>
      </p:sp>
      <p:pic>
        <p:nvPicPr>
          <p:cNvPr id="3" name="图片 2">
            <a:extLst>
              <a:ext uri="{FF2B5EF4-FFF2-40B4-BE49-F238E27FC236}">
                <a16:creationId xmlns:a16="http://schemas.microsoft.com/office/drawing/2014/main" id="{D937B54A-BE43-4A45-B438-EAC88C7E7F77}"/>
              </a:ext>
            </a:extLst>
          </p:cNvPr>
          <p:cNvPicPr>
            <a:picLocks noChangeAspect="1"/>
          </p:cNvPicPr>
          <p:nvPr/>
        </p:nvPicPr>
        <p:blipFill>
          <a:blip r:embed="rId3"/>
          <a:stretch>
            <a:fillRect/>
          </a:stretch>
        </p:blipFill>
        <p:spPr>
          <a:xfrm>
            <a:off x="5220072" y="980728"/>
            <a:ext cx="3675710" cy="4907830"/>
          </a:xfrm>
          <a:prstGeom prst="rect">
            <a:avLst/>
          </a:prstGeom>
        </p:spPr>
      </p:pic>
    </p:spTree>
    <p:extLst>
      <p:ext uri="{BB962C8B-B14F-4D97-AF65-F5344CB8AC3E}">
        <p14:creationId xmlns:p14="http://schemas.microsoft.com/office/powerpoint/2010/main" val="3395431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F7333-5EE7-D44C-9EE3-F395FD06D366}"/>
              </a:ext>
            </a:extLst>
          </p:cNvPr>
          <p:cNvSpPr>
            <a:spLocks noGrp="1"/>
          </p:cNvSpPr>
          <p:nvPr>
            <p:ph type="title"/>
          </p:nvPr>
        </p:nvSpPr>
        <p:spPr/>
        <p:txBody>
          <a:bodyPr/>
          <a:lstStyle/>
          <a:p>
            <a:r>
              <a:rPr kumimoji="1" lang="en-US" altLang="zh-CN" dirty="0"/>
              <a:t>Data Prefetching</a:t>
            </a:r>
            <a:endParaRPr kumimoji="1" lang="zh-CN" altLang="en-US" dirty="0"/>
          </a:p>
        </p:txBody>
      </p:sp>
      <p:sp>
        <p:nvSpPr>
          <p:cNvPr id="3" name="内容占位符 2">
            <a:extLst>
              <a:ext uri="{FF2B5EF4-FFF2-40B4-BE49-F238E27FC236}">
                <a16:creationId xmlns:a16="http://schemas.microsoft.com/office/drawing/2014/main" id="{825C478A-F7E3-244E-86F4-384625914761}"/>
              </a:ext>
            </a:extLst>
          </p:cNvPr>
          <p:cNvSpPr>
            <a:spLocks noGrp="1"/>
          </p:cNvSpPr>
          <p:nvPr>
            <p:ph idx="1"/>
          </p:nvPr>
        </p:nvSpPr>
        <p:spPr>
          <a:xfrm>
            <a:off x="609600" y="965404"/>
            <a:ext cx="7924800" cy="5054396"/>
          </a:xfrm>
        </p:spPr>
        <p:txBody>
          <a:bodyPr/>
          <a:lstStyle/>
          <a:p>
            <a:r>
              <a:rPr kumimoji="1" lang="en-US" altLang="zh-CN" dirty="0"/>
              <a:t>Without prefetching:</a:t>
            </a:r>
          </a:p>
          <a:p>
            <a:endParaRPr kumimoji="1" lang="en-US" altLang="zh-CN" dirty="0"/>
          </a:p>
          <a:p>
            <a:endParaRPr kumimoji="1" lang="en-US" altLang="zh-CN" dirty="0"/>
          </a:p>
          <a:p>
            <a:endParaRPr kumimoji="1" lang="en-US" altLang="zh-CN" dirty="0"/>
          </a:p>
          <a:p>
            <a:r>
              <a:rPr kumimoji="1" lang="en-US" altLang="zh-CN" dirty="0"/>
              <a:t>With prefetching:</a:t>
            </a:r>
          </a:p>
          <a:p>
            <a:endParaRPr kumimoji="1" lang="zh-CN" altLang="en-US" dirty="0"/>
          </a:p>
        </p:txBody>
      </p:sp>
      <p:grpSp>
        <p:nvGrpSpPr>
          <p:cNvPr id="9" name="组合 8">
            <a:extLst>
              <a:ext uri="{FF2B5EF4-FFF2-40B4-BE49-F238E27FC236}">
                <a16:creationId xmlns:a16="http://schemas.microsoft.com/office/drawing/2014/main" id="{2AD0B751-7B43-B143-A7E4-92275390AD26}"/>
              </a:ext>
            </a:extLst>
          </p:cNvPr>
          <p:cNvGrpSpPr/>
          <p:nvPr/>
        </p:nvGrpSpPr>
        <p:grpSpPr>
          <a:xfrm>
            <a:off x="4006469" y="947177"/>
            <a:ext cx="4204081" cy="1645540"/>
            <a:chOff x="4010405" y="1655825"/>
            <a:chExt cx="4204081" cy="1645540"/>
          </a:xfrm>
        </p:grpSpPr>
        <p:pic>
          <p:nvPicPr>
            <p:cNvPr id="10" name="object 22">
              <a:extLst>
                <a:ext uri="{FF2B5EF4-FFF2-40B4-BE49-F238E27FC236}">
                  <a16:creationId xmlns:a16="http://schemas.microsoft.com/office/drawing/2014/main" id="{4C7B3EA1-342D-0B45-BB89-3A0A8A66531B}"/>
                </a:ext>
              </a:extLst>
            </p:cNvPr>
            <p:cNvPicPr/>
            <p:nvPr/>
          </p:nvPicPr>
          <p:blipFill>
            <a:blip r:embed="rId3" cstate="print"/>
            <a:stretch>
              <a:fillRect/>
            </a:stretch>
          </p:blipFill>
          <p:spPr>
            <a:xfrm>
              <a:off x="4165091" y="2159507"/>
              <a:ext cx="76200" cy="227075"/>
            </a:xfrm>
            <a:prstGeom prst="rect">
              <a:avLst/>
            </a:prstGeom>
          </p:spPr>
        </p:pic>
        <p:sp>
          <p:nvSpPr>
            <p:cNvPr id="11" name="object 23">
              <a:extLst>
                <a:ext uri="{FF2B5EF4-FFF2-40B4-BE49-F238E27FC236}">
                  <a16:creationId xmlns:a16="http://schemas.microsoft.com/office/drawing/2014/main" id="{CB8AD5D8-F96A-9C4E-9360-26D073714870}"/>
                </a:ext>
              </a:extLst>
            </p:cNvPr>
            <p:cNvSpPr txBox="1"/>
            <p:nvPr/>
          </p:nvSpPr>
          <p:spPr>
            <a:xfrm>
              <a:off x="4010405" y="2333370"/>
              <a:ext cx="426084"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Trebuchet MS"/>
                  <a:cs typeface="Trebuchet MS"/>
                </a:rPr>
                <a:t>L</a:t>
              </a:r>
              <a:r>
                <a:rPr sz="1600" spc="-15" dirty="0">
                  <a:latin typeface="Trebuchet MS"/>
                  <a:cs typeface="Trebuchet MS"/>
                </a:rPr>
                <a:t>o</a:t>
              </a:r>
              <a:r>
                <a:rPr sz="1600" spc="-120" dirty="0">
                  <a:latin typeface="Trebuchet MS"/>
                  <a:cs typeface="Trebuchet MS"/>
                </a:rPr>
                <a:t>ad</a:t>
              </a:r>
              <a:endParaRPr sz="1600" dirty="0">
                <a:latin typeface="Trebuchet MS"/>
                <a:cs typeface="Trebuchet MS"/>
              </a:endParaRPr>
            </a:p>
          </p:txBody>
        </p:sp>
        <p:grpSp>
          <p:nvGrpSpPr>
            <p:cNvPr id="12" name="object 24">
              <a:extLst>
                <a:ext uri="{FF2B5EF4-FFF2-40B4-BE49-F238E27FC236}">
                  <a16:creationId xmlns:a16="http://schemas.microsoft.com/office/drawing/2014/main" id="{9A9DA585-1870-5640-9D4E-FFE12A294F9D}"/>
                </a:ext>
              </a:extLst>
            </p:cNvPr>
            <p:cNvGrpSpPr/>
            <p:nvPr/>
          </p:nvGrpSpPr>
          <p:grpSpPr>
            <a:xfrm>
              <a:off x="4148328" y="1979676"/>
              <a:ext cx="3906520" cy="407034"/>
              <a:chOff x="4148328" y="1979676"/>
              <a:chExt cx="3906520" cy="407034"/>
            </a:xfrm>
          </p:grpSpPr>
          <p:pic>
            <p:nvPicPr>
              <p:cNvPr id="22" name="object 25">
                <a:extLst>
                  <a:ext uri="{FF2B5EF4-FFF2-40B4-BE49-F238E27FC236}">
                    <a16:creationId xmlns:a16="http://schemas.microsoft.com/office/drawing/2014/main" id="{FE81B71D-74F1-3947-8364-75F3F27AA8B5}"/>
                  </a:ext>
                </a:extLst>
              </p:cNvPr>
              <p:cNvPicPr/>
              <p:nvPr/>
            </p:nvPicPr>
            <p:blipFill>
              <a:blip r:embed="rId4" cstate="print"/>
              <a:stretch>
                <a:fillRect/>
              </a:stretch>
            </p:blipFill>
            <p:spPr>
              <a:xfrm>
                <a:off x="4148328" y="1979676"/>
                <a:ext cx="414527" cy="262127"/>
              </a:xfrm>
              <a:prstGeom prst="rect">
                <a:avLst/>
              </a:prstGeom>
            </p:spPr>
          </p:pic>
          <p:pic>
            <p:nvPicPr>
              <p:cNvPr id="23" name="object 26">
                <a:extLst>
                  <a:ext uri="{FF2B5EF4-FFF2-40B4-BE49-F238E27FC236}">
                    <a16:creationId xmlns:a16="http://schemas.microsoft.com/office/drawing/2014/main" id="{06847036-A9B2-BA41-8B4A-BF59E43D52B1}"/>
                  </a:ext>
                </a:extLst>
              </p:cNvPr>
              <p:cNvPicPr/>
              <p:nvPr/>
            </p:nvPicPr>
            <p:blipFill>
              <a:blip r:embed="rId5" cstate="print"/>
              <a:stretch>
                <a:fillRect/>
              </a:stretch>
            </p:blipFill>
            <p:spPr>
              <a:xfrm>
                <a:off x="4451604" y="1979676"/>
                <a:ext cx="870203" cy="262127"/>
              </a:xfrm>
              <a:prstGeom prst="rect">
                <a:avLst/>
              </a:prstGeom>
            </p:spPr>
          </p:pic>
          <p:pic>
            <p:nvPicPr>
              <p:cNvPr id="24" name="object 27">
                <a:extLst>
                  <a:ext uri="{FF2B5EF4-FFF2-40B4-BE49-F238E27FC236}">
                    <a16:creationId xmlns:a16="http://schemas.microsoft.com/office/drawing/2014/main" id="{B030AF1F-06C5-6649-9675-81F0820053BA}"/>
                  </a:ext>
                </a:extLst>
              </p:cNvPr>
              <p:cNvPicPr/>
              <p:nvPr/>
            </p:nvPicPr>
            <p:blipFill>
              <a:blip r:embed="rId6" cstate="print"/>
              <a:stretch>
                <a:fillRect/>
              </a:stretch>
            </p:blipFill>
            <p:spPr>
              <a:xfrm>
                <a:off x="5212080" y="1979676"/>
                <a:ext cx="2842260" cy="262127"/>
              </a:xfrm>
              <a:prstGeom prst="rect">
                <a:avLst/>
              </a:prstGeom>
            </p:spPr>
          </p:pic>
          <p:pic>
            <p:nvPicPr>
              <p:cNvPr id="25" name="object 28">
                <a:extLst>
                  <a:ext uri="{FF2B5EF4-FFF2-40B4-BE49-F238E27FC236}">
                    <a16:creationId xmlns:a16="http://schemas.microsoft.com/office/drawing/2014/main" id="{8BD4D326-CBCB-5A43-A318-98C3EE637C1A}"/>
                  </a:ext>
                </a:extLst>
              </p:cNvPr>
              <p:cNvPicPr/>
              <p:nvPr/>
            </p:nvPicPr>
            <p:blipFill>
              <a:blip r:embed="rId7" cstate="print"/>
              <a:stretch>
                <a:fillRect/>
              </a:stretch>
            </p:blipFill>
            <p:spPr>
              <a:xfrm>
                <a:off x="7968996" y="2159508"/>
                <a:ext cx="76200" cy="227075"/>
              </a:xfrm>
              <a:prstGeom prst="rect">
                <a:avLst/>
              </a:prstGeom>
            </p:spPr>
          </p:pic>
        </p:grpSp>
        <p:sp>
          <p:nvSpPr>
            <p:cNvPr id="13" name="object 29">
              <a:extLst>
                <a:ext uri="{FF2B5EF4-FFF2-40B4-BE49-F238E27FC236}">
                  <a16:creationId xmlns:a16="http://schemas.microsoft.com/office/drawing/2014/main" id="{29E91D7A-DD25-0542-A76F-C7CCC3D8111B}"/>
                </a:ext>
              </a:extLst>
            </p:cNvPr>
            <p:cNvSpPr txBox="1"/>
            <p:nvPr/>
          </p:nvSpPr>
          <p:spPr>
            <a:xfrm>
              <a:off x="4243196" y="1655825"/>
              <a:ext cx="751205" cy="269240"/>
            </a:xfrm>
            <a:prstGeom prst="rect">
              <a:avLst/>
            </a:prstGeom>
          </p:spPr>
          <p:txBody>
            <a:bodyPr vert="horz" wrap="square" lIns="0" tIns="12065" rIns="0" bIns="0" rtlCol="0">
              <a:spAutoFit/>
            </a:bodyPr>
            <a:lstStyle/>
            <a:p>
              <a:pPr marL="12700">
                <a:lnSpc>
                  <a:spcPct val="100000"/>
                </a:lnSpc>
                <a:spcBef>
                  <a:spcPts val="95"/>
                </a:spcBef>
                <a:tabLst>
                  <a:tab pos="537210" algn="l"/>
                </a:tabLst>
              </a:pPr>
              <a:r>
                <a:rPr sz="1600" spc="-40" dirty="0">
                  <a:latin typeface="Trebuchet MS"/>
                  <a:cs typeface="Trebuchet MS"/>
                </a:rPr>
                <a:t>L</a:t>
              </a:r>
              <a:r>
                <a:rPr sz="1600" spc="-35" dirty="0">
                  <a:latin typeface="Trebuchet MS"/>
                  <a:cs typeface="Trebuchet MS"/>
                </a:rPr>
                <a:t>1</a:t>
              </a:r>
              <a:r>
                <a:rPr sz="1600" dirty="0">
                  <a:latin typeface="Trebuchet MS"/>
                  <a:cs typeface="Trebuchet MS"/>
                </a:rPr>
                <a:t>	</a:t>
              </a:r>
              <a:r>
                <a:rPr sz="1600" spc="-40" dirty="0">
                  <a:latin typeface="Trebuchet MS"/>
                  <a:cs typeface="Trebuchet MS"/>
                </a:rPr>
                <a:t>L2</a:t>
              </a:r>
              <a:endParaRPr sz="1600" dirty="0">
                <a:latin typeface="Trebuchet MS"/>
                <a:cs typeface="Trebuchet MS"/>
              </a:endParaRPr>
            </a:p>
          </p:txBody>
        </p:sp>
        <p:sp>
          <p:nvSpPr>
            <p:cNvPr id="14" name="object 30">
              <a:extLst>
                <a:ext uri="{FF2B5EF4-FFF2-40B4-BE49-F238E27FC236}">
                  <a16:creationId xmlns:a16="http://schemas.microsoft.com/office/drawing/2014/main" id="{84C9FA61-53C0-3342-B457-07E1F125FA72}"/>
                </a:ext>
              </a:extLst>
            </p:cNvPr>
            <p:cNvSpPr txBox="1"/>
            <p:nvPr/>
          </p:nvSpPr>
          <p:spPr>
            <a:xfrm>
              <a:off x="7796021" y="2333624"/>
              <a:ext cx="418465"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Trebuchet MS"/>
                  <a:cs typeface="Trebuchet MS"/>
                </a:rPr>
                <a:t>Da</a:t>
              </a:r>
              <a:r>
                <a:rPr sz="1600" spc="-135" dirty="0">
                  <a:latin typeface="Trebuchet MS"/>
                  <a:cs typeface="Trebuchet MS"/>
                </a:rPr>
                <a:t>ta</a:t>
              </a:r>
              <a:endParaRPr sz="1600">
                <a:latin typeface="Trebuchet MS"/>
                <a:cs typeface="Trebuchet MS"/>
              </a:endParaRPr>
            </a:p>
          </p:txBody>
        </p:sp>
        <p:sp>
          <p:nvSpPr>
            <p:cNvPr id="15" name="object 31">
              <a:extLst>
                <a:ext uri="{FF2B5EF4-FFF2-40B4-BE49-F238E27FC236}">
                  <a16:creationId xmlns:a16="http://schemas.microsoft.com/office/drawing/2014/main" id="{4F181925-0E4F-2E48-A54B-05E181DFCE0E}"/>
                </a:ext>
              </a:extLst>
            </p:cNvPr>
            <p:cNvSpPr txBox="1"/>
            <p:nvPr/>
          </p:nvSpPr>
          <p:spPr>
            <a:xfrm>
              <a:off x="6339966" y="1655825"/>
              <a:ext cx="593725" cy="269240"/>
            </a:xfrm>
            <a:prstGeom prst="rect">
              <a:avLst/>
            </a:prstGeom>
          </p:spPr>
          <p:txBody>
            <a:bodyPr vert="horz" wrap="square" lIns="0" tIns="12065" rIns="0" bIns="0" rtlCol="0">
              <a:spAutoFit/>
            </a:bodyPr>
            <a:lstStyle/>
            <a:p>
              <a:pPr marL="12700">
                <a:lnSpc>
                  <a:spcPct val="100000"/>
                </a:lnSpc>
                <a:spcBef>
                  <a:spcPts val="95"/>
                </a:spcBef>
              </a:pPr>
              <a:r>
                <a:rPr sz="1600" spc="120" dirty="0">
                  <a:latin typeface="Trebuchet MS"/>
                  <a:cs typeface="Trebuchet MS"/>
                </a:rPr>
                <a:t>DRAM</a:t>
              </a:r>
              <a:endParaRPr sz="1600" dirty="0">
                <a:latin typeface="Trebuchet MS"/>
                <a:cs typeface="Trebuchet MS"/>
              </a:endParaRPr>
            </a:p>
          </p:txBody>
        </p:sp>
        <p:sp>
          <p:nvSpPr>
            <p:cNvPr id="16" name="object 32">
              <a:extLst>
                <a:ext uri="{FF2B5EF4-FFF2-40B4-BE49-F238E27FC236}">
                  <a16:creationId xmlns:a16="http://schemas.microsoft.com/office/drawing/2014/main" id="{85D574C5-276E-FB4C-86E6-88A16FBEF303}"/>
                </a:ext>
              </a:extLst>
            </p:cNvPr>
            <p:cNvSpPr/>
            <p:nvPr/>
          </p:nvSpPr>
          <p:spPr>
            <a:xfrm>
              <a:off x="4193285" y="2607564"/>
              <a:ext cx="3794760" cy="78105"/>
            </a:xfrm>
            <a:custGeom>
              <a:avLst/>
              <a:gdLst/>
              <a:ahLst/>
              <a:cxnLst/>
              <a:rect l="l" t="t" r="r" b="b"/>
              <a:pathLst>
                <a:path w="3794759" h="78105">
                  <a:moveTo>
                    <a:pt x="3717036" y="0"/>
                  </a:moveTo>
                  <a:lnTo>
                    <a:pt x="3717036" y="77724"/>
                  </a:lnTo>
                  <a:lnTo>
                    <a:pt x="3768852" y="51815"/>
                  </a:lnTo>
                  <a:lnTo>
                    <a:pt x="3729990" y="51815"/>
                  </a:lnTo>
                  <a:lnTo>
                    <a:pt x="3729990" y="25908"/>
                  </a:lnTo>
                  <a:lnTo>
                    <a:pt x="3768852" y="25908"/>
                  </a:lnTo>
                  <a:lnTo>
                    <a:pt x="3717036" y="0"/>
                  </a:lnTo>
                  <a:close/>
                </a:path>
                <a:path w="3794759" h="78105">
                  <a:moveTo>
                    <a:pt x="3717036" y="25908"/>
                  </a:moveTo>
                  <a:lnTo>
                    <a:pt x="0" y="25908"/>
                  </a:lnTo>
                  <a:lnTo>
                    <a:pt x="0" y="51815"/>
                  </a:lnTo>
                  <a:lnTo>
                    <a:pt x="3717036" y="51815"/>
                  </a:lnTo>
                  <a:lnTo>
                    <a:pt x="3717036" y="25908"/>
                  </a:lnTo>
                  <a:close/>
                </a:path>
                <a:path w="3794759" h="78105">
                  <a:moveTo>
                    <a:pt x="3768852" y="25908"/>
                  </a:moveTo>
                  <a:lnTo>
                    <a:pt x="3729990" y="25908"/>
                  </a:lnTo>
                  <a:lnTo>
                    <a:pt x="3729990" y="51815"/>
                  </a:lnTo>
                  <a:lnTo>
                    <a:pt x="3768852" y="51815"/>
                  </a:lnTo>
                  <a:lnTo>
                    <a:pt x="3794760" y="38862"/>
                  </a:lnTo>
                  <a:lnTo>
                    <a:pt x="3768852" y="25908"/>
                  </a:lnTo>
                  <a:close/>
                </a:path>
              </a:pathLst>
            </a:custGeom>
            <a:solidFill>
              <a:srgbClr val="FF0000"/>
            </a:solidFill>
          </p:spPr>
          <p:txBody>
            <a:bodyPr wrap="square" lIns="0" tIns="0" rIns="0" bIns="0" rtlCol="0"/>
            <a:lstStyle/>
            <a:p>
              <a:endParaRPr/>
            </a:p>
          </p:txBody>
        </p:sp>
        <p:sp>
          <p:nvSpPr>
            <p:cNvPr id="17" name="object 33">
              <a:extLst>
                <a:ext uri="{FF2B5EF4-FFF2-40B4-BE49-F238E27FC236}">
                  <a16:creationId xmlns:a16="http://schemas.microsoft.com/office/drawing/2014/main" id="{C9B2C71F-135F-314E-AFCC-B6242390BA0E}"/>
                </a:ext>
              </a:extLst>
            </p:cNvPr>
            <p:cNvSpPr txBox="1"/>
            <p:nvPr/>
          </p:nvSpPr>
          <p:spPr>
            <a:xfrm>
              <a:off x="5045455" y="2710052"/>
              <a:ext cx="2208530" cy="269240"/>
            </a:xfrm>
            <a:prstGeom prst="rect">
              <a:avLst/>
            </a:prstGeom>
          </p:spPr>
          <p:txBody>
            <a:bodyPr vert="horz" wrap="square" lIns="0" tIns="12065" rIns="0" bIns="0" rtlCol="0">
              <a:spAutoFit/>
            </a:bodyPr>
            <a:lstStyle/>
            <a:p>
              <a:pPr marL="12700">
                <a:lnSpc>
                  <a:spcPct val="100000"/>
                </a:lnSpc>
                <a:spcBef>
                  <a:spcPts val="95"/>
                </a:spcBef>
              </a:pPr>
              <a:r>
                <a:rPr sz="1600" spc="-210" dirty="0">
                  <a:solidFill>
                    <a:srgbClr val="FF0000"/>
                  </a:solidFill>
                  <a:latin typeface="Trebuchet MS"/>
                  <a:cs typeface="Trebuchet MS"/>
                </a:rPr>
                <a:t>T</a:t>
              </a:r>
              <a:r>
                <a:rPr sz="1600" spc="15" dirty="0">
                  <a:solidFill>
                    <a:srgbClr val="FF0000"/>
                  </a:solidFill>
                  <a:latin typeface="Trebuchet MS"/>
                  <a:cs typeface="Trebuchet MS"/>
                </a:rPr>
                <a:t>o</a:t>
              </a:r>
              <a:r>
                <a:rPr sz="1600" spc="-130" dirty="0">
                  <a:solidFill>
                    <a:srgbClr val="FF0000"/>
                  </a:solidFill>
                  <a:latin typeface="Trebuchet MS"/>
                  <a:cs typeface="Trebuchet MS"/>
                </a:rPr>
                <a:t>tal</a:t>
              </a:r>
              <a:r>
                <a:rPr sz="1600" spc="-10" dirty="0">
                  <a:solidFill>
                    <a:srgbClr val="FF0000"/>
                  </a:solidFill>
                  <a:latin typeface="Trebuchet MS"/>
                  <a:cs typeface="Trebuchet MS"/>
                </a:rPr>
                <a:t> L</a:t>
              </a:r>
              <a:r>
                <a:rPr sz="1600" spc="-15" dirty="0">
                  <a:solidFill>
                    <a:srgbClr val="FF0000"/>
                  </a:solidFill>
                  <a:latin typeface="Trebuchet MS"/>
                  <a:cs typeface="Trebuchet MS"/>
                </a:rPr>
                <a:t>o</a:t>
              </a:r>
              <a:r>
                <a:rPr sz="1600" spc="-120" dirty="0">
                  <a:solidFill>
                    <a:srgbClr val="FF0000"/>
                  </a:solidFill>
                  <a:latin typeface="Trebuchet MS"/>
                  <a:cs typeface="Trebuchet MS"/>
                </a:rPr>
                <a:t>ad</a:t>
              </a:r>
              <a:r>
                <a:rPr sz="1600" spc="-75" dirty="0">
                  <a:solidFill>
                    <a:srgbClr val="FF0000"/>
                  </a:solidFill>
                  <a:latin typeface="Trebuchet MS"/>
                  <a:cs typeface="Trebuchet MS"/>
                </a:rPr>
                <a:t>-</a:t>
              </a:r>
              <a:r>
                <a:rPr sz="1600" spc="-50" dirty="0">
                  <a:solidFill>
                    <a:srgbClr val="FF0000"/>
                  </a:solidFill>
                  <a:latin typeface="Trebuchet MS"/>
                  <a:cs typeface="Trebuchet MS"/>
                </a:rPr>
                <a:t>to</a:t>
              </a:r>
              <a:r>
                <a:rPr sz="1600" spc="-75" dirty="0">
                  <a:solidFill>
                    <a:srgbClr val="FF0000"/>
                  </a:solidFill>
                  <a:latin typeface="Trebuchet MS"/>
                  <a:cs typeface="Trebuchet MS"/>
                </a:rPr>
                <a:t>-</a:t>
              </a:r>
              <a:r>
                <a:rPr sz="1600" spc="-20" dirty="0">
                  <a:solidFill>
                    <a:srgbClr val="FF0000"/>
                  </a:solidFill>
                  <a:latin typeface="Trebuchet MS"/>
                  <a:cs typeface="Trebuchet MS"/>
                </a:rPr>
                <a:t>Use</a:t>
              </a:r>
              <a:r>
                <a:rPr sz="1600" spc="5" dirty="0">
                  <a:solidFill>
                    <a:srgbClr val="FF0000"/>
                  </a:solidFill>
                  <a:latin typeface="Trebuchet MS"/>
                  <a:cs typeface="Trebuchet MS"/>
                </a:rPr>
                <a:t> </a:t>
              </a:r>
              <a:r>
                <a:rPr sz="1600" spc="-100" dirty="0">
                  <a:solidFill>
                    <a:srgbClr val="FF0000"/>
                  </a:solidFill>
                  <a:latin typeface="Trebuchet MS"/>
                  <a:cs typeface="Trebuchet MS"/>
                </a:rPr>
                <a:t>Late</a:t>
              </a:r>
              <a:r>
                <a:rPr sz="1600" spc="-105" dirty="0">
                  <a:solidFill>
                    <a:srgbClr val="FF0000"/>
                  </a:solidFill>
                  <a:latin typeface="Trebuchet MS"/>
                  <a:cs typeface="Trebuchet MS"/>
                </a:rPr>
                <a:t>n</a:t>
              </a:r>
              <a:r>
                <a:rPr sz="1600" spc="-95" dirty="0">
                  <a:solidFill>
                    <a:srgbClr val="FF0000"/>
                  </a:solidFill>
                  <a:latin typeface="Trebuchet MS"/>
                  <a:cs typeface="Trebuchet MS"/>
                </a:rPr>
                <a:t>cy</a:t>
              </a:r>
              <a:endParaRPr sz="1600" dirty="0">
                <a:latin typeface="Trebuchet MS"/>
                <a:cs typeface="Trebuchet MS"/>
              </a:endParaRPr>
            </a:p>
          </p:txBody>
        </p:sp>
        <p:grpSp>
          <p:nvGrpSpPr>
            <p:cNvPr id="18" name="object 42">
              <a:extLst>
                <a:ext uri="{FF2B5EF4-FFF2-40B4-BE49-F238E27FC236}">
                  <a16:creationId xmlns:a16="http://schemas.microsoft.com/office/drawing/2014/main" id="{5D962E9B-11C8-5448-BBEB-437C32D62A57}"/>
                </a:ext>
              </a:extLst>
            </p:cNvPr>
            <p:cNvGrpSpPr/>
            <p:nvPr/>
          </p:nvGrpSpPr>
          <p:grpSpPr>
            <a:xfrm>
              <a:off x="4200144" y="2743200"/>
              <a:ext cx="762000" cy="558165"/>
              <a:chOff x="4200144" y="2743200"/>
              <a:chExt cx="762000" cy="558165"/>
            </a:xfrm>
          </p:grpSpPr>
          <p:pic>
            <p:nvPicPr>
              <p:cNvPr id="20" name="object 43">
                <a:extLst>
                  <a:ext uri="{FF2B5EF4-FFF2-40B4-BE49-F238E27FC236}">
                    <a16:creationId xmlns:a16="http://schemas.microsoft.com/office/drawing/2014/main" id="{4261779C-713D-D54C-9A40-137F80873D59}"/>
                  </a:ext>
                </a:extLst>
              </p:cNvPr>
              <p:cNvPicPr/>
              <p:nvPr/>
            </p:nvPicPr>
            <p:blipFill>
              <a:blip r:embed="rId8" cstate="print"/>
              <a:stretch>
                <a:fillRect/>
              </a:stretch>
            </p:blipFill>
            <p:spPr>
              <a:xfrm>
                <a:off x="4203192" y="2746247"/>
                <a:ext cx="755904" cy="551688"/>
              </a:xfrm>
              <a:prstGeom prst="rect">
                <a:avLst/>
              </a:prstGeom>
            </p:spPr>
          </p:pic>
          <p:sp>
            <p:nvSpPr>
              <p:cNvPr id="21" name="object 44">
                <a:extLst>
                  <a:ext uri="{FF2B5EF4-FFF2-40B4-BE49-F238E27FC236}">
                    <a16:creationId xmlns:a16="http://schemas.microsoft.com/office/drawing/2014/main" id="{2137FCDA-91C8-8449-AD78-55C1B85A0A09}"/>
                  </a:ext>
                </a:extLst>
              </p:cNvPr>
              <p:cNvSpPr/>
              <p:nvPr/>
            </p:nvSpPr>
            <p:spPr>
              <a:xfrm>
                <a:off x="4203192" y="2746247"/>
                <a:ext cx="756285" cy="551815"/>
              </a:xfrm>
              <a:custGeom>
                <a:avLst/>
                <a:gdLst/>
                <a:ahLst/>
                <a:cxnLst/>
                <a:rect l="l" t="t" r="r" b="b"/>
                <a:pathLst>
                  <a:path w="756285" h="551814">
                    <a:moveTo>
                      <a:pt x="0" y="137922"/>
                    </a:moveTo>
                    <a:lnTo>
                      <a:pt x="480060" y="137922"/>
                    </a:lnTo>
                    <a:lnTo>
                      <a:pt x="480060" y="0"/>
                    </a:lnTo>
                    <a:lnTo>
                      <a:pt x="755904" y="275843"/>
                    </a:lnTo>
                    <a:lnTo>
                      <a:pt x="480060" y="551688"/>
                    </a:lnTo>
                    <a:lnTo>
                      <a:pt x="480060" y="413765"/>
                    </a:lnTo>
                    <a:lnTo>
                      <a:pt x="0" y="413765"/>
                    </a:lnTo>
                    <a:lnTo>
                      <a:pt x="0" y="137922"/>
                    </a:lnTo>
                    <a:close/>
                  </a:path>
                </a:pathLst>
              </a:custGeom>
              <a:ln w="6096">
                <a:solidFill>
                  <a:srgbClr val="5B9BD4"/>
                </a:solidFill>
              </a:ln>
            </p:spPr>
            <p:txBody>
              <a:bodyPr wrap="square" lIns="0" tIns="0" rIns="0" bIns="0" rtlCol="0"/>
              <a:lstStyle/>
              <a:p>
                <a:endParaRPr/>
              </a:p>
            </p:txBody>
          </p:sp>
        </p:grpSp>
        <p:sp>
          <p:nvSpPr>
            <p:cNvPr id="19" name="object 45">
              <a:extLst>
                <a:ext uri="{FF2B5EF4-FFF2-40B4-BE49-F238E27FC236}">
                  <a16:creationId xmlns:a16="http://schemas.microsoft.com/office/drawing/2014/main" id="{E53AFB66-8BE1-A44A-B1EF-4EF57589D602}"/>
                </a:ext>
              </a:extLst>
            </p:cNvPr>
            <p:cNvSpPr txBox="1"/>
            <p:nvPr/>
          </p:nvSpPr>
          <p:spPr>
            <a:xfrm>
              <a:off x="4287139" y="2857627"/>
              <a:ext cx="4502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t</a:t>
              </a:r>
              <a:r>
                <a:rPr sz="1800" spc="-10" dirty="0">
                  <a:solidFill>
                    <a:srgbClr val="FFFFFF"/>
                  </a:solidFill>
                  <a:latin typeface="Calibri"/>
                  <a:cs typeface="Calibri"/>
                </a:rPr>
                <a:t>i</a:t>
              </a:r>
              <a:r>
                <a:rPr sz="1800" dirty="0">
                  <a:solidFill>
                    <a:srgbClr val="FFFFFF"/>
                  </a:solidFill>
                  <a:latin typeface="Calibri"/>
                  <a:cs typeface="Calibri"/>
                </a:rPr>
                <a:t>me</a:t>
              </a:r>
              <a:endParaRPr sz="1800" dirty="0">
                <a:latin typeface="Calibri"/>
                <a:cs typeface="Calibri"/>
              </a:endParaRPr>
            </a:p>
          </p:txBody>
        </p:sp>
      </p:grpSp>
      <p:grpSp>
        <p:nvGrpSpPr>
          <p:cNvPr id="49" name="组合 48">
            <a:extLst>
              <a:ext uri="{FF2B5EF4-FFF2-40B4-BE49-F238E27FC236}">
                <a16:creationId xmlns:a16="http://schemas.microsoft.com/office/drawing/2014/main" id="{EC9F2240-82BF-994D-83EC-07471D884A21}"/>
              </a:ext>
            </a:extLst>
          </p:cNvPr>
          <p:cNvGrpSpPr/>
          <p:nvPr/>
        </p:nvGrpSpPr>
        <p:grpSpPr>
          <a:xfrm>
            <a:off x="3465055" y="3442124"/>
            <a:ext cx="5298821" cy="2626868"/>
            <a:chOff x="763016" y="3617976"/>
            <a:chExt cx="5298821" cy="2626868"/>
          </a:xfrm>
        </p:grpSpPr>
        <p:grpSp>
          <p:nvGrpSpPr>
            <p:cNvPr id="50" name="组合 49">
              <a:extLst>
                <a:ext uri="{FF2B5EF4-FFF2-40B4-BE49-F238E27FC236}">
                  <a16:creationId xmlns:a16="http://schemas.microsoft.com/office/drawing/2014/main" id="{68CEDDC3-DBB2-594C-AE00-B0DA6F79ACE6}"/>
                </a:ext>
              </a:extLst>
            </p:cNvPr>
            <p:cNvGrpSpPr/>
            <p:nvPr/>
          </p:nvGrpSpPr>
          <p:grpSpPr>
            <a:xfrm>
              <a:off x="763016" y="3617976"/>
              <a:ext cx="5212334" cy="2333625"/>
              <a:chOff x="763016" y="3617976"/>
              <a:chExt cx="5212334" cy="2333625"/>
            </a:xfrm>
          </p:grpSpPr>
          <p:grpSp>
            <p:nvGrpSpPr>
              <p:cNvPr id="52" name="object 3">
                <a:extLst>
                  <a:ext uri="{FF2B5EF4-FFF2-40B4-BE49-F238E27FC236}">
                    <a16:creationId xmlns:a16="http://schemas.microsoft.com/office/drawing/2014/main" id="{D957106E-FF8D-194E-933E-8F7DBC356D3B}"/>
                  </a:ext>
                </a:extLst>
              </p:cNvPr>
              <p:cNvGrpSpPr/>
              <p:nvPr/>
            </p:nvGrpSpPr>
            <p:grpSpPr>
              <a:xfrm>
                <a:off x="2769107" y="5067300"/>
                <a:ext cx="2844165" cy="563880"/>
                <a:chOff x="2769107" y="5067300"/>
                <a:chExt cx="2844165" cy="563880"/>
              </a:xfrm>
            </p:grpSpPr>
            <p:pic>
              <p:nvPicPr>
                <p:cNvPr id="66" name="object 4">
                  <a:extLst>
                    <a:ext uri="{FF2B5EF4-FFF2-40B4-BE49-F238E27FC236}">
                      <a16:creationId xmlns:a16="http://schemas.microsoft.com/office/drawing/2014/main" id="{6CC413AE-1B3F-B242-9621-3F37C08B269D}"/>
                    </a:ext>
                  </a:extLst>
                </p:cNvPr>
                <p:cNvPicPr/>
                <p:nvPr/>
              </p:nvPicPr>
              <p:blipFill>
                <a:blip r:embed="rId9" cstate="print"/>
                <a:stretch>
                  <a:fillRect/>
                </a:stretch>
              </p:blipFill>
              <p:spPr>
                <a:xfrm>
                  <a:off x="2782795" y="5080858"/>
                  <a:ext cx="1450904" cy="235011"/>
                </a:xfrm>
                <a:prstGeom prst="rect">
                  <a:avLst/>
                </a:prstGeom>
              </p:spPr>
            </p:pic>
            <p:pic>
              <p:nvPicPr>
                <p:cNvPr id="67" name="object 5">
                  <a:extLst>
                    <a:ext uri="{FF2B5EF4-FFF2-40B4-BE49-F238E27FC236}">
                      <a16:creationId xmlns:a16="http://schemas.microsoft.com/office/drawing/2014/main" id="{F59CCDF0-1F65-CB44-9974-BD719CAA0983}"/>
                    </a:ext>
                  </a:extLst>
                </p:cNvPr>
                <p:cNvPicPr/>
                <p:nvPr/>
              </p:nvPicPr>
              <p:blipFill>
                <a:blip r:embed="rId10" cstate="print"/>
                <a:stretch>
                  <a:fillRect/>
                </a:stretch>
              </p:blipFill>
              <p:spPr>
                <a:xfrm>
                  <a:off x="2769107" y="5067300"/>
                  <a:ext cx="2842260" cy="262128"/>
                </a:xfrm>
                <a:prstGeom prst="rect">
                  <a:avLst/>
                </a:prstGeom>
              </p:spPr>
            </p:pic>
            <p:pic>
              <p:nvPicPr>
                <p:cNvPr id="68" name="object 6">
                  <a:extLst>
                    <a:ext uri="{FF2B5EF4-FFF2-40B4-BE49-F238E27FC236}">
                      <a16:creationId xmlns:a16="http://schemas.microsoft.com/office/drawing/2014/main" id="{46A6BF9E-0497-5C4F-AB9E-DF5D40D6B8E5}"/>
                    </a:ext>
                  </a:extLst>
                </p:cNvPr>
                <p:cNvPicPr/>
                <p:nvPr/>
              </p:nvPicPr>
              <p:blipFill>
                <a:blip r:embed="rId11" cstate="print"/>
                <a:stretch>
                  <a:fillRect/>
                </a:stretch>
              </p:blipFill>
              <p:spPr>
                <a:xfrm>
                  <a:off x="2785871" y="5247131"/>
                  <a:ext cx="76200" cy="227076"/>
                </a:xfrm>
                <a:prstGeom prst="rect">
                  <a:avLst/>
                </a:prstGeom>
              </p:spPr>
            </p:pic>
            <p:sp>
              <p:nvSpPr>
                <p:cNvPr id="69" name="object 7">
                  <a:extLst>
                    <a:ext uri="{FF2B5EF4-FFF2-40B4-BE49-F238E27FC236}">
                      <a16:creationId xmlns:a16="http://schemas.microsoft.com/office/drawing/2014/main" id="{9C3E0401-059F-0040-9B02-0C6C343423CE}"/>
                    </a:ext>
                  </a:extLst>
                </p:cNvPr>
                <p:cNvSpPr/>
                <p:nvPr/>
              </p:nvSpPr>
              <p:spPr>
                <a:xfrm>
                  <a:off x="5519927" y="5247131"/>
                  <a:ext cx="76200" cy="379730"/>
                </a:xfrm>
                <a:custGeom>
                  <a:avLst/>
                  <a:gdLst/>
                  <a:ahLst/>
                  <a:cxnLst/>
                  <a:rect l="l" t="t" r="r" b="b"/>
                  <a:pathLst>
                    <a:path w="76200" h="379729">
                      <a:moveTo>
                        <a:pt x="31750" y="303276"/>
                      </a:moveTo>
                      <a:lnTo>
                        <a:pt x="0" y="303276"/>
                      </a:lnTo>
                      <a:lnTo>
                        <a:pt x="38100" y="379476"/>
                      </a:lnTo>
                      <a:lnTo>
                        <a:pt x="69850" y="315976"/>
                      </a:lnTo>
                      <a:lnTo>
                        <a:pt x="31750" y="315976"/>
                      </a:lnTo>
                      <a:lnTo>
                        <a:pt x="31750" y="303276"/>
                      </a:lnTo>
                      <a:close/>
                    </a:path>
                    <a:path w="76200" h="379729">
                      <a:moveTo>
                        <a:pt x="44450" y="0"/>
                      </a:moveTo>
                      <a:lnTo>
                        <a:pt x="31750" y="0"/>
                      </a:lnTo>
                      <a:lnTo>
                        <a:pt x="31750" y="315976"/>
                      </a:lnTo>
                      <a:lnTo>
                        <a:pt x="44450" y="315976"/>
                      </a:lnTo>
                      <a:lnTo>
                        <a:pt x="44450" y="0"/>
                      </a:lnTo>
                      <a:close/>
                    </a:path>
                    <a:path w="76200" h="379729">
                      <a:moveTo>
                        <a:pt x="76200" y="303276"/>
                      </a:moveTo>
                      <a:lnTo>
                        <a:pt x="44450" y="303276"/>
                      </a:lnTo>
                      <a:lnTo>
                        <a:pt x="44450" y="315976"/>
                      </a:lnTo>
                      <a:lnTo>
                        <a:pt x="69850" y="315976"/>
                      </a:lnTo>
                      <a:lnTo>
                        <a:pt x="76200" y="303276"/>
                      </a:lnTo>
                      <a:close/>
                    </a:path>
                  </a:pathLst>
                </a:custGeom>
                <a:solidFill>
                  <a:srgbClr val="000000"/>
                </a:solidFill>
              </p:spPr>
              <p:txBody>
                <a:bodyPr wrap="square" lIns="0" tIns="0" rIns="0" bIns="0" rtlCol="0"/>
                <a:lstStyle/>
                <a:p>
                  <a:endParaRPr/>
                </a:p>
              </p:txBody>
            </p:sp>
            <p:pic>
              <p:nvPicPr>
                <p:cNvPr id="70" name="object 8">
                  <a:extLst>
                    <a:ext uri="{FF2B5EF4-FFF2-40B4-BE49-F238E27FC236}">
                      <a16:creationId xmlns:a16="http://schemas.microsoft.com/office/drawing/2014/main" id="{BF54B984-C37F-7945-AADD-1E1444D842B2}"/>
                    </a:ext>
                  </a:extLst>
                </p:cNvPr>
                <p:cNvPicPr/>
                <p:nvPr/>
              </p:nvPicPr>
              <p:blipFill>
                <a:blip r:embed="rId12" cstate="print"/>
                <a:stretch>
                  <a:fillRect/>
                </a:stretch>
              </p:blipFill>
              <p:spPr>
                <a:xfrm>
                  <a:off x="4440935" y="5222747"/>
                  <a:ext cx="868680" cy="262127"/>
                </a:xfrm>
                <a:prstGeom prst="rect">
                  <a:avLst/>
                </a:prstGeom>
              </p:spPr>
            </p:pic>
            <p:pic>
              <p:nvPicPr>
                <p:cNvPr id="71" name="object 9">
                  <a:extLst>
                    <a:ext uri="{FF2B5EF4-FFF2-40B4-BE49-F238E27FC236}">
                      <a16:creationId xmlns:a16="http://schemas.microsoft.com/office/drawing/2014/main" id="{678DB22D-706C-D84A-82E7-EF3C4BCFE7E6}"/>
                    </a:ext>
                  </a:extLst>
                </p:cNvPr>
                <p:cNvPicPr/>
                <p:nvPr/>
              </p:nvPicPr>
              <p:blipFill>
                <a:blip r:embed="rId13" cstate="print"/>
                <a:stretch>
                  <a:fillRect/>
                </a:stretch>
              </p:blipFill>
              <p:spPr>
                <a:xfrm>
                  <a:off x="5199887" y="5222747"/>
                  <a:ext cx="413003" cy="262127"/>
                </a:xfrm>
                <a:prstGeom prst="rect">
                  <a:avLst/>
                </a:prstGeom>
              </p:spPr>
            </p:pic>
            <p:pic>
              <p:nvPicPr>
                <p:cNvPr id="72" name="object 10">
                  <a:extLst>
                    <a:ext uri="{FF2B5EF4-FFF2-40B4-BE49-F238E27FC236}">
                      <a16:creationId xmlns:a16="http://schemas.microsoft.com/office/drawing/2014/main" id="{9EA4FF53-B9AB-6749-A5A2-B4E099B44D7E}"/>
                    </a:ext>
                  </a:extLst>
                </p:cNvPr>
                <p:cNvPicPr/>
                <p:nvPr/>
              </p:nvPicPr>
              <p:blipFill>
                <a:blip r:embed="rId14" cstate="print"/>
                <a:stretch>
                  <a:fillRect/>
                </a:stretch>
              </p:blipFill>
              <p:spPr>
                <a:xfrm>
                  <a:off x="4137659" y="5225795"/>
                  <a:ext cx="413003" cy="260604"/>
                </a:xfrm>
                <a:prstGeom prst="rect">
                  <a:avLst/>
                </a:prstGeom>
              </p:spPr>
            </p:pic>
            <p:pic>
              <p:nvPicPr>
                <p:cNvPr id="73" name="object 11">
                  <a:extLst>
                    <a:ext uri="{FF2B5EF4-FFF2-40B4-BE49-F238E27FC236}">
                      <a16:creationId xmlns:a16="http://schemas.microsoft.com/office/drawing/2014/main" id="{04C7DCCF-9CC6-A541-B810-44C08D81026E}"/>
                    </a:ext>
                  </a:extLst>
                </p:cNvPr>
                <p:cNvPicPr/>
                <p:nvPr/>
              </p:nvPicPr>
              <p:blipFill>
                <a:blip r:embed="rId11" cstate="print"/>
                <a:stretch>
                  <a:fillRect/>
                </a:stretch>
              </p:blipFill>
              <p:spPr>
                <a:xfrm>
                  <a:off x="4154423" y="5404104"/>
                  <a:ext cx="76200" cy="227076"/>
                </a:xfrm>
                <a:prstGeom prst="rect">
                  <a:avLst/>
                </a:prstGeom>
              </p:spPr>
            </p:pic>
          </p:grpSp>
          <p:grpSp>
            <p:nvGrpSpPr>
              <p:cNvPr id="54" name="object 17">
                <a:extLst>
                  <a:ext uri="{FF2B5EF4-FFF2-40B4-BE49-F238E27FC236}">
                    <a16:creationId xmlns:a16="http://schemas.microsoft.com/office/drawing/2014/main" id="{5E37BE79-8AB8-AA48-B9F0-10B0ECB91262}"/>
                  </a:ext>
                </a:extLst>
              </p:cNvPr>
              <p:cNvGrpSpPr/>
              <p:nvPr/>
            </p:nvGrpSpPr>
            <p:grpSpPr>
              <a:xfrm>
                <a:off x="1068319" y="3617976"/>
                <a:ext cx="2824480" cy="391795"/>
                <a:chOff x="1068319" y="3617976"/>
                <a:chExt cx="2824480" cy="391795"/>
              </a:xfrm>
            </p:grpSpPr>
            <p:pic>
              <p:nvPicPr>
                <p:cNvPr id="64" name="object 18">
                  <a:extLst>
                    <a:ext uri="{FF2B5EF4-FFF2-40B4-BE49-F238E27FC236}">
                      <a16:creationId xmlns:a16="http://schemas.microsoft.com/office/drawing/2014/main" id="{42A081A0-FAC5-2B43-AF15-9A4E03C0D9A9}"/>
                    </a:ext>
                  </a:extLst>
                </p:cNvPr>
                <p:cNvPicPr/>
                <p:nvPr/>
              </p:nvPicPr>
              <p:blipFill>
                <a:blip r:embed="rId15" cstate="print"/>
                <a:stretch>
                  <a:fillRect/>
                </a:stretch>
              </p:blipFill>
              <p:spPr>
                <a:xfrm>
                  <a:off x="1068319" y="3617976"/>
                  <a:ext cx="2823981" cy="233171"/>
                </a:xfrm>
                <a:prstGeom prst="rect">
                  <a:avLst/>
                </a:prstGeom>
              </p:spPr>
            </p:pic>
            <p:pic>
              <p:nvPicPr>
                <p:cNvPr id="65" name="object 19">
                  <a:extLst>
                    <a:ext uri="{FF2B5EF4-FFF2-40B4-BE49-F238E27FC236}">
                      <a16:creationId xmlns:a16="http://schemas.microsoft.com/office/drawing/2014/main" id="{ABB25414-C2BA-3E44-A429-2F8D0C6DEBF1}"/>
                    </a:ext>
                  </a:extLst>
                </p:cNvPr>
                <p:cNvPicPr/>
                <p:nvPr/>
              </p:nvPicPr>
              <p:blipFill>
                <a:blip r:embed="rId3" cstate="print"/>
                <a:stretch>
                  <a:fillRect/>
                </a:stretch>
              </p:blipFill>
              <p:spPr>
                <a:xfrm>
                  <a:off x="1075943" y="3782568"/>
                  <a:ext cx="76200" cy="227075"/>
                </a:xfrm>
                <a:prstGeom prst="rect">
                  <a:avLst/>
                </a:prstGeom>
              </p:spPr>
            </p:pic>
          </p:grpSp>
          <p:sp>
            <p:nvSpPr>
              <p:cNvPr id="55" name="object 20">
                <a:extLst>
                  <a:ext uri="{FF2B5EF4-FFF2-40B4-BE49-F238E27FC236}">
                    <a16:creationId xmlns:a16="http://schemas.microsoft.com/office/drawing/2014/main" id="{2B2F823C-4BAA-8044-9DF5-660C308F8178}"/>
                  </a:ext>
                </a:extLst>
              </p:cNvPr>
              <p:cNvSpPr txBox="1"/>
              <p:nvPr/>
            </p:nvSpPr>
            <p:spPr>
              <a:xfrm>
                <a:off x="763016" y="4156709"/>
                <a:ext cx="706755" cy="269240"/>
              </a:xfrm>
              <a:prstGeom prst="rect">
                <a:avLst/>
              </a:prstGeom>
            </p:spPr>
            <p:txBody>
              <a:bodyPr vert="horz" wrap="square" lIns="0" tIns="12065" rIns="0" bIns="0" rtlCol="0">
                <a:spAutoFit/>
              </a:bodyPr>
              <a:lstStyle/>
              <a:p>
                <a:pPr marL="12700">
                  <a:lnSpc>
                    <a:spcPct val="100000"/>
                  </a:lnSpc>
                  <a:spcBef>
                    <a:spcPts val="95"/>
                  </a:spcBef>
                </a:pPr>
                <a:r>
                  <a:rPr sz="1600" spc="-45" dirty="0">
                    <a:latin typeface="Trebuchet MS"/>
                    <a:cs typeface="Trebuchet MS"/>
                  </a:rPr>
                  <a:t>P</a:t>
                </a:r>
                <a:r>
                  <a:rPr sz="1600" spc="-60" dirty="0">
                    <a:latin typeface="Trebuchet MS"/>
                    <a:cs typeface="Trebuchet MS"/>
                  </a:rPr>
                  <a:t>r</a:t>
                </a:r>
                <a:r>
                  <a:rPr sz="1600" spc="-180" dirty="0">
                    <a:latin typeface="Trebuchet MS"/>
                    <a:cs typeface="Trebuchet MS"/>
                  </a:rPr>
                  <a:t>e</a:t>
                </a:r>
                <a:r>
                  <a:rPr sz="1600" spc="-140" dirty="0">
                    <a:latin typeface="Trebuchet MS"/>
                    <a:cs typeface="Trebuchet MS"/>
                  </a:rPr>
                  <a:t>f</a:t>
                </a:r>
                <a:r>
                  <a:rPr sz="1600" spc="-100" dirty="0">
                    <a:latin typeface="Trebuchet MS"/>
                    <a:cs typeface="Trebuchet MS"/>
                  </a:rPr>
                  <a:t>etch</a:t>
                </a:r>
                <a:endParaRPr sz="1600">
                  <a:latin typeface="Trebuchet MS"/>
                  <a:cs typeface="Trebuchet MS"/>
                </a:endParaRPr>
              </a:p>
            </p:txBody>
          </p:sp>
          <p:sp>
            <p:nvSpPr>
              <p:cNvPr id="56" name="object 21">
                <a:extLst>
                  <a:ext uri="{FF2B5EF4-FFF2-40B4-BE49-F238E27FC236}">
                    <a16:creationId xmlns:a16="http://schemas.microsoft.com/office/drawing/2014/main" id="{9EC8372F-5AC3-F849-A88F-0409D937A0BF}"/>
                  </a:ext>
                </a:extLst>
              </p:cNvPr>
              <p:cNvSpPr txBox="1"/>
              <p:nvPr/>
            </p:nvSpPr>
            <p:spPr>
              <a:xfrm>
                <a:off x="2497582" y="5623356"/>
                <a:ext cx="706755" cy="269240"/>
              </a:xfrm>
              <a:prstGeom prst="rect">
                <a:avLst/>
              </a:prstGeom>
            </p:spPr>
            <p:txBody>
              <a:bodyPr vert="horz" wrap="square" lIns="0" tIns="12065" rIns="0" bIns="0" rtlCol="0">
                <a:spAutoFit/>
              </a:bodyPr>
              <a:lstStyle/>
              <a:p>
                <a:pPr marL="12700">
                  <a:lnSpc>
                    <a:spcPct val="100000"/>
                  </a:lnSpc>
                  <a:spcBef>
                    <a:spcPts val="95"/>
                  </a:spcBef>
                </a:pPr>
                <a:r>
                  <a:rPr sz="1600" spc="-45" dirty="0">
                    <a:latin typeface="Trebuchet MS"/>
                    <a:cs typeface="Trebuchet MS"/>
                  </a:rPr>
                  <a:t>P</a:t>
                </a:r>
                <a:r>
                  <a:rPr sz="1600" spc="-60" dirty="0">
                    <a:latin typeface="Trebuchet MS"/>
                    <a:cs typeface="Trebuchet MS"/>
                  </a:rPr>
                  <a:t>r</a:t>
                </a:r>
                <a:r>
                  <a:rPr sz="1600" spc="-180" dirty="0">
                    <a:latin typeface="Trebuchet MS"/>
                    <a:cs typeface="Trebuchet MS"/>
                  </a:rPr>
                  <a:t>e</a:t>
                </a:r>
                <a:r>
                  <a:rPr sz="1600" spc="-140" dirty="0">
                    <a:latin typeface="Trebuchet MS"/>
                    <a:cs typeface="Trebuchet MS"/>
                  </a:rPr>
                  <a:t>f</a:t>
                </a:r>
                <a:r>
                  <a:rPr sz="1600" spc="-100" dirty="0">
                    <a:latin typeface="Trebuchet MS"/>
                    <a:cs typeface="Trebuchet MS"/>
                  </a:rPr>
                  <a:t>etch</a:t>
                </a:r>
                <a:endParaRPr sz="1600">
                  <a:latin typeface="Trebuchet MS"/>
                  <a:cs typeface="Trebuchet MS"/>
                </a:endParaRPr>
              </a:p>
            </p:txBody>
          </p:sp>
          <p:grpSp>
            <p:nvGrpSpPr>
              <p:cNvPr id="57" name="object 34">
                <a:extLst>
                  <a:ext uri="{FF2B5EF4-FFF2-40B4-BE49-F238E27FC236}">
                    <a16:creationId xmlns:a16="http://schemas.microsoft.com/office/drawing/2014/main" id="{A353996F-9242-8F44-855C-0BBCA178008E}"/>
                  </a:ext>
                </a:extLst>
              </p:cNvPr>
              <p:cNvGrpSpPr/>
              <p:nvPr/>
            </p:nvGrpSpPr>
            <p:grpSpPr>
              <a:xfrm>
                <a:off x="4137659" y="3758184"/>
                <a:ext cx="413384" cy="407034"/>
                <a:chOff x="4137659" y="3758184"/>
                <a:chExt cx="413384" cy="407034"/>
              </a:xfrm>
            </p:grpSpPr>
            <p:sp>
              <p:nvSpPr>
                <p:cNvPr id="61" name="object 35">
                  <a:extLst>
                    <a:ext uri="{FF2B5EF4-FFF2-40B4-BE49-F238E27FC236}">
                      <a16:creationId xmlns:a16="http://schemas.microsoft.com/office/drawing/2014/main" id="{9B6C0C1F-3B1C-4A4A-B55B-3AFA65885182}"/>
                    </a:ext>
                  </a:extLst>
                </p:cNvPr>
                <p:cNvSpPr/>
                <p:nvPr/>
              </p:nvSpPr>
              <p:spPr>
                <a:xfrm>
                  <a:off x="4468367" y="3782568"/>
                  <a:ext cx="76200" cy="379730"/>
                </a:xfrm>
                <a:custGeom>
                  <a:avLst/>
                  <a:gdLst/>
                  <a:ahLst/>
                  <a:cxnLst/>
                  <a:rect l="l" t="t" r="r" b="b"/>
                  <a:pathLst>
                    <a:path w="76200" h="379729">
                      <a:moveTo>
                        <a:pt x="31750" y="303275"/>
                      </a:moveTo>
                      <a:lnTo>
                        <a:pt x="0" y="303275"/>
                      </a:lnTo>
                      <a:lnTo>
                        <a:pt x="38100" y="379475"/>
                      </a:lnTo>
                      <a:lnTo>
                        <a:pt x="69850" y="315975"/>
                      </a:lnTo>
                      <a:lnTo>
                        <a:pt x="31750" y="315975"/>
                      </a:lnTo>
                      <a:lnTo>
                        <a:pt x="31750" y="303275"/>
                      </a:lnTo>
                      <a:close/>
                    </a:path>
                    <a:path w="76200" h="379729">
                      <a:moveTo>
                        <a:pt x="44450" y="0"/>
                      </a:moveTo>
                      <a:lnTo>
                        <a:pt x="31750" y="0"/>
                      </a:lnTo>
                      <a:lnTo>
                        <a:pt x="31750" y="315975"/>
                      </a:lnTo>
                      <a:lnTo>
                        <a:pt x="44450" y="315975"/>
                      </a:lnTo>
                      <a:lnTo>
                        <a:pt x="44450" y="0"/>
                      </a:lnTo>
                      <a:close/>
                    </a:path>
                    <a:path w="76200" h="379729">
                      <a:moveTo>
                        <a:pt x="76200" y="303275"/>
                      </a:moveTo>
                      <a:lnTo>
                        <a:pt x="44450" y="303275"/>
                      </a:lnTo>
                      <a:lnTo>
                        <a:pt x="44450" y="315975"/>
                      </a:lnTo>
                      <a:lnTo>
                        <a:pt x="69850" y="315975"/>
                      </a:lnTo>
                      <a:lnTo>
                        <a:pt x="76200" y="303275"/>
                      </a:lnTo>
                      <a:close/>
                    </a:path>
                  </a:pathLst>
                </a:custGeom>
                <a:solidFill>
                  <a:srgbClr val="000000"/>
                </a:solidFill>
              </p:spPr>
              <p:txBody>
                <a:bodyPr wrap="square" lIns="0" tIns="0" rIns="0" bIns="0" rtlCol="0"/>
                <a:lstStyle/>
                <a:p>
                  <a:endParaRPr/>
                </a:p>
              </p:txBody>
            </p:sp>
            <p:pic>
              <p:nvPicPr>
                <p:cNvPr id="62" name="object 36">
                  <a:extLst>
                    <a:ext uri="{FF2B5EF4-FFF2-40B4-BE49-F238E27FC236}">
                      <a16:creationId xmlns:a16="http://schemas.microsoft.com/office/drawing/2014/main" id="{E49B75C0-1EBF-004F-ABEB-233D7198C19C}"/>
                    </a:ext>
                  </a:extLst>
                </p:cNvPr>
                <p:cNvPicPr/>
                <p:nvPr/>
              </p:nvPicPr>
              <p:blipFill>
                <a:blip r:embed="rId16" cstate="print"/>
                <a:stretch>
                  <a:fillRect/>
                </a:stretch>
              </p:blipFill>
              <p:spPr>
                <a:xfrm>
                  <a:off x="4137659" y="3758184"/>
                  <a:ext cx="413003" cy="262127"/>
                </a:xfrm>
                <a:prstGeom prst="rect">
                  <a:avLst/>
                </a:prstGeom>
              </p:spPr>
            </p:pic>
            <p:pic>
              <p:nvPicPr>
                <p:cNvPr id="63" name="object 37">
                  <a:extLst>
                    <a:ext uri="{FF2B5EF4-FFF2-40B4-BE49-F238E27FC236}">
                      <a16:creationId xmlns:a16="http://schemas.microsoft.com/office/drawing/2014/main" id="{1368B023-FBD8-644F-9B44-20FCDA3433A8}"/>
                    </a:ext>
                  </a:extLst>
                </p:cNvPr>
                <p:cNvPicPr/>
                <p:nvPr/>
              </p:nvPicPr>
              <p:blipFill>
                <a:blip r:embed="rId3" cstate="print"/>
                <a:stretch>
                  <a:fillRect/>
                </a:stretch>
              </p:blipFill>
              <p:spPr>
                <a:xfrm>
                  <a:off x="4154423" y="3938016"/>
                  <a:ext cx="76200" cy="227075"/>
                </a:xfrm>
                <a:prstGeom prst="rect">
                  <a:avLst/>
                </a:prstGeom>
              </p:spPr>
            </p:pic>
          </p:grpSp>
          <p:sp>
            <p:nvSpPr>
              <p:cNvPr id="58" name="object 38">
                <a:extLst>
                  <a:ext uri="{FF2B5EF4-FFF2-40B4-BE49-F238E27FC236}">
                    <a16:creationId xmlns:a16="http://schemas.microsoft.com/office/drawing/2014/main" id="{63C31846-07E5-8842-807A-F9BF60E6040C}"/>
                  </a:ext>
                </a:extLst>
              </p:cNvPr>
              <p:cNvSpPr/>
              <p:nvPr/>
            </p:nvSpPr>
            <p:spPr>
              <a:xfrm>
                <a:off x="4193285" y="4405884"/>
                <a:ext cx="303530" cy="78105"/>
              </a:xfrm>
              <a:custGeom>
                <a:avLst/>
                <a:gdLst/>
                <a:ahLst/>
                <a:cxnLst/>
                <a:rect l="l" t="t" r="r" b="b"/>
                <a:pathLst>
                  <a:path w="303529" h="78104">
                    <a:moveTo>
                      <a:pt x="225551" y="0"/>
                    </a:moveTo>
                    <a:lnTo>
                      <a:pt x="225551" y="77724"/>
                    </a:lnTo>
                    <a:lnTo>
                      <a:pt x="277367" y="51816"/>
                    </a:lnTo>
                    <a:lnTo>
                      <a:pt x="238505" y="51816"/>
                    </a:lnTo>
                    <a:lnTo>
                      <a:pt x="238505" y="25908"/>
                    </a:lnTo>
                    <a:lnTo>
                      <a:pt x="277368" y="25908"/>
                    </a:lnTo>
                    <a:lnTo>
                      <a:pt x="225551" y="0"/>
                    </a:lnTo>
                    <a:close/>
                  </a:path>
                  <a:path w="303529" h="78104">
                    <a:moveTo>
                      <a:pt x="225551" y="25908"/>
                    </a:moveTo>
                    <a:lnTo>
                      <a:pt x="0" y="25908"/>
                    </a:lnTo>
                    <a:lnTo>
                      <a:pt x="0" y="51816"/>
                    </a:lnTo>
                    <a:lnTo>
                      <a:pt x="225551" y="51816"/>
                    </a:lnTo>
                    <a:lnTo>
                      <a:pt x="225551" y="25908"/>
                    </a:lnTo>
                    <a:close/>
                  </a:path>
                  <a:path w="303529" h="78104">
                    <a:moveTo>
                      <a:pt x="277368" y="25908"/>
                    </a:moveTo>
                    <a:lnTo>
                      <a:pt x="238505" y="25908"/>
                    </a:lnTo>
                    <a:lnTo>
                      <a:pt x="238505" y="51816"/>
                    </a:lnTo>
                    <a:lnTo>
                      <a:pt x="277367" y="51816"/>
                    </a:lnTo>
                    <a:lnTo>
                      <a:pt x="303275" y="38862"/>
                    </a:lnTo>
                    <a:lnTo>
                      <a:pt x="277368" y="25908"/>
                    </a:lnTo>
                    <a:close/>
                  </a:path>
                </a:pathLst>
              </a:custGeom>
              <a:solidFill>
                <a:srgbClr val="FF0000"/>
              </a:solidFill>
            </p:spPr>
            <p:txBody>
              <a:bodyPr wrap="square" lIns="0" tIns="0" rIns="0" bIns="0" rtlCol="0"/>
              <a:lstStyle/>
              <a:p>
                <a:endParaRPr/>
              </a:p>
            </p:txBody>
          </p:sp>
          <p:sp>
            <p:nvSpPr>
              <p:cNvPr id="59" name="object 39">
                <a:extLst>
                  <a:ext uri="{FF2B5EF4-FFF2-40B4-BE49-F238E27FC236}">
                    <a16:creationId xmlns:a16="http://schemas.microsoft.com/office/drawing/2014/main" id="{9AAD2625-2DC8-AC4F-97E1-B76A7028A54E}"/>
                  </a:ext>
                </a:extLst>
              </p:cNvPr>
              <p:cNvSpPr txBox="1"/>
              <p:nvPr/>
            </p:nvSpPr>
            <p:spPr>
              <a:xfrm>
                <a:off x="2889250" y="4042435"/>
                <a:ext cx="3086100" cy="746760"/>
              </a:xfrm>
              <a:prstGeom prst="rect">
                <a:avLst/>
              </a:prstGeom>
            </p:spPr>
            <p:txBody>
              <a:bodyPr vert="horz" wrap="square" lIns="0" tIns="129540" rIns="0" bIns="0" rtlCol="0">
                <a:spAutoFit/>
              </a:bodyPr>
              <a:lstStyle/>
              <a:p>
                <a:pPr marL="905510">
                  <a:lnSpc>
                    <a:spcPct val="100000"/>
                  </a:lnSpc>
                  <a:spcBef>
                    <a:spcPts val="1020"/>
                  </a:spcBef>
                  <a:tabLst>
                    <a:tab pos="1581785" algn="l"/>
                  </a:tabLst>
                </a:pPr>
                <a:r>
                  <a:rPr sz="1600" spc="-65" dirty="0">
                    <a:latin typeface="Trebuchet MS"/>
                    <a:cs typeface="Trebuchet MS"/>
                  </a:rPr>
                  <a:t>Load	</a:t>
                </a:r>
                <a:r>
                  <a:rPr sz="1600" spc="-55" dirty="0">
                    <a:latin typeface="Trebuchet MS"/>
                    <a:cs typeface="Trebuchet MS"/>
                  </a:rPr>
                  <a:t>Data</a:t>
                </a:r>
                <a:endParaRPr sz="1600">
                  <a:latin typeface="Trebuchet MS"/>
                  <a:cs typeface="Trebuchet MS"/>
                </a:endParaRPr>
              </a:p>
              <a:p>
                <a:pPr marL="12700">
                  <a:lnSpc>
                    <a:spcPct val="100000"/>
                  </a:lnSpc>
                  <a:spcBef>
                    <a:spcPts val="915"/>
                  </a:spcBef>
                </a:pPr>
                <a:r>
                  <a:rPr sz="1600" spc="-35" dirty="0">
                    <a:solidFill>
                      <a:srgbClr val="FF0000"/>
                    </a:solidFill>
                    <a:latin typeface="Trebuchet MS"/>
                    <a:cs typeface="Trebuchet MS"/>
                  </a:rPr>
                  <a:t>Much</a:t>
                </a:r>
                <a:r>
                  <a:rPr sz="1600" spc="-55" dirty="0">
                    <a:solidFill>
                      <a:srgbClr val="FF0000"/>
                    </a:solidFill>
                    <a:latin typeface="Trebuchet MS"/>
                    <a:cs typeface="Trebuchet MS"/>
                  </a:rPr>
                  <a:t> </a:t>
                </a:r>
                <a:r>
                  <a:rPr sz="1600" spc="-80" dirty="0">
                    <a:solidFill>
                      <a:srgbClr val="FF0000"/>
                    </a:solidFill>
                    <a:latin typeface="Trebuchet MS"/>
                    <a:cs typeface="Trebuchet MS"/>
                  </a:rPr>
                  <a:t>improved</a:t>
                </a:r>
                <a:r>
                  <a:rPr sz="1600" spc="-35" dirty="0">
                    <a:solidFill>
                      <a:srgbClr val="FF0000"/>
                    </a:solidFill>
                    <a:latin typeface="Trebuchet MS"/>
                    <a:cs typeface="Trebuchet MS"/>
                  </a:rPr>
                  <a:t> </a:t>
                </a:r>
                <a:r>
                  <a:rPr sz="1600" spc="-50" dirty="0">
                    <a:solidFill>
                      <a:srgbClr val="FF0000"/>
                    </a:solidFill>
                    <a:latin typeface="Trebuchet MS"/>
                    <a:cs typeface="Trebuchet MS"/>
                  </a:rPr>
                  <a:t>Load-to-Use</a:t>
                </a:r>
                <a:r>
                  <a:rPr sz="1600" spc="-10" dirty="0">
                    <a:solidFill>
                      <a:srgbClr val="FF0000"/>
                    </a:solidFill>
                    <a:latin typeface="Trebuchet MS"/>
                    <a:cs typeface="Trebuchet MS"/>
                  </a:rPr>
                  <a:t> </a:t>
                </a:r>
                <a:r>
                  <a:rPr sz="1600" spc="-100" dirty="0">
                    <a:solidFill>
                      <a:srgbClr val="FF0000"/>
                    </a:solidFill>
                    <a:latin typeface="Trebuchet MS"/>
                    <a:cs typeface="Trebuchet MS"/>
                  </a:rPr>
                  <a:t>Latency</a:t>
                </a:r>
                <a:endParaRPr sz="1600">
                  <a:latin typeface="Trebuchet MS"/>
                  <a:cs typeface="Trebuchet MS"/>
                </a:endParaRPr>
              </a:p>
            </p:txBody>
          </p:sp>
          <p:sp>
            <p:nvSpPr>
              <p:cNvPr id="60" name="object 40">
                <a:extLst>
                  <a:ext uri="{FF2B5EF4-FFF2-40B4-BE49-F238E27FC236}">
                    <a16:creationId xmlns:a16="http://schemas.microsoft.com/office/drawing/2014/main" id="{910ADCBA-6386-A641-A874-B2373E3095DB}"/>
                  </a:ext>
                </a:extLst>
              </p:cNvPr>
              <p:cNvSpPr/>
              <p:nvPr/>
            </p:nvSpPr>
            <p:spPr>
              <a:xfrm>
                <a:off x="4193285" y="5873496"/>
                <a:ext cx="1365885" cy="78105"/>
              </a:xfrm>
              <a:custGeom>
                <a:avLst/>
                <a:gdLst/>
                <a:ahLst/>
                <a:cxnLst/>
                <a:rect l="l" t="t" r="r" b="b"/>
                <a:pathLst>
                  <a:path w="1365885" h="78104">
                    <a:moveTo>
                      <a:pt x="1287779" y="0"/>
                    </a:moveTo>
                    <a:lnTo>
                      <a:pt x="1287779" y="77723"/>
                    </a:lnTo>
                    <a:lnTo>
                      <a:pt x="1339595" y="51815"/>
                    </a:lnTo>
                    <a:lnTo>
                      <a:pt x="1300734" y="51815"/>
                    </a:lnTo>
                    <a:lnTo>
                      <a:pt x="1300734" y="25907"/>
                    </a:lnTo>
                    <a:lnTo>
                      <a:pt x="1339595" y="25907"/>
                    </a:lnTo>
                    <a:lnTo>
                      <a:pt x="1287779" y="0"/>
                    </a:lnTo>
                    <a:close/>
                  </a:path>
                  <a:path w="1365885" h="78104">
                    <a:moveTo>
                      <a:pt x="1287779" y="25907"/>
                    </a:moveTo>
                    <a:lnTo>
                      <a:pt x="0" y="25907"/>
                    </a:lnTo>
                    <a:lnTo>
                      <a:pt x="0" y="51815"/>
                    </a:lnTo>
                    <a:lnTo>
                      <a:pt x="1287779" y="51815"/>
                    </a:lnTo>
                    <a:lnTo>
                      <a:pt x="1287779" y="25907"/>
                    </a:lnTo>
                    <a:close/>
                  </a:path>
                  <a:path w="1365885" h="78104">
                    <a:moveTo>
                      <a:pt x="1339595" y="25907"/>
                    </a:moveTo>
                    <a:lnTo>
                      <a:pt x="1300734" y="25907"/>
                    </a:lnTo>
                    <a:lnTo>
                      <a:pt x="1300734" y="51815"/>
                    </a:lnTo>
                    <a:lnTo>
                      <a:pt x="1339595" y="51815"/>
                    </a:lnTo>
                    <a:lnTo>
                      <a:pt x="1365503" y="38861"/>
                    </a:lnTo>
                    <a:lnTo>
                      <a:pt x="1339595" y="25907"/>
                    </a:lnTo>
                    <a:close/>
                  </a:path>
                </a:pathLst>
              </a:custGeom>
              <a:solidFill>
                <a:srgbClr val="FF0000"/>
              </a:solidFill>
            </p:spPr>
            <p:txBody>
              <a:bodyPr wrap="square" lIns="0" tIns="0" rIns="0" bIns="0" rtlCol="0"/>
              <a:lstStyle/>
              <a:p>
                <a:endParaRPr/>
              </a:p>
            </p:txBody>
          </p:sp>
        </p:grpSp>
        <p:sp>
          <p:nvSpPr>
            <p:cNvPr id="51" name="object 41">
              <a:extLst>
                <a:ext uri="{FF2B5EF4-FFF2-40B4-BE49-F238E27FC236}">
                  <a16:creationId xmlns:a16="http://schemas.microsoft.com/office/drawing/2014/main" id="{2FA45403-24CB-6042-BA16-50A6229104CC}"/>
                </a:ext>
              </a:extLst>
            </p:cNvPr>
            <p:cNvSpPr txBox="1"/>
            <p:nvPr/>
          </p:nvSpPr>
          <p:spPr>
            <a:xfrm>
              <a:off x="3657727" y="5520944"/>
              <a:ext cx="2404110" cy="723900"/>
            </a:xfrm>
            <a:prstGeom prst="rect">
              <a:avLst/>
            </a:prstGeom>
          </p:spPr>
          <p:txBody>
            <a:bodyPr vert="horz" wrap="square" lIns="0" tIns="117475" rIns="0" bIns="0" rtlCol="0">
              <a:spAutoFit/>
            </a:bodyPr>
            <a:lstStyle/>
            <a:p>
              <a:pPr algn="ctr">
                <a:lnSpc>
                  <a:spcPct val="100000"/>
                </a:lnSpc>
                <a:spcBef>
                  <a:spcPts val="925"/>
                </a:spcBef>
                <a:tabLst>
                  <a:tab pos="1732280" algn="l"/>
                </a:tabLst>
              </a:pPr>
              <a:r>
                <a:rPr sz="1600" spc="-65" dirty="0">
                  <a:latin typeface="Trebuchet MS"/>
                  <a:cs typeface="Trebuchet MS"/>
                </a:rPr>
                <a:t>Load	</a:t>
              </a:r>
              <a:r>
                <a:rPr sz="2400" spc="-82" baseline="1736" dirty="0">
                  <a:latin typeface="Trebuchet MS"/>
                  <a:cs typeface="Trebuchet MS"/>
                </a:rPr>
                <a:t>Data</a:t>
              </a:r>
              <a:endParaRPr sz="2400" baseline="1736" dirty="0">
                <a:latin typeface="Trebuchet MS"/>
                <a:cs typeface="Trebuchet MS"/>
              </a:endParaRPr>
            </a:p>
            <a:p>
              <a:pPr algn="ctr">
                <a:lnSpc>
                  <a:spcPct val="100000"/>
                </a:lnSpc>
                <a:spcBef>
                  <a:spcPts val="830"/>
                </a:spcBef>
              </a:pPr>
              <a:r>
                <a:rPr sz="1600" spc="-60" dirty="0">
                  <a:solidFill>
                    <a:srgbClr val="FF0000"/>
                  </a:solidFill>
                  <a:latin typeface="Trebuchet MS"/>
                  <a:cs typeface="Trebuchet MS"/>
                </a:rPr>
                <a:t>Som</a:t>
              </a:r>
              <a:r>
                <a:rPr sz="1600" spc="-75" dirty="0">
                  <a:solidFill>
                    <a:srgbClr val="FF0000"/>
                  </a:solidFill>
                  <a:latin typeface="Trebuchet MS"/>
                  <a:cs typeface="Trebuchet MS"/>
                </a:rPr>
                <a:t>ew</a:t>
              </a:r>
              <a:r>
                <a:rPr sz="1600" spc="-50" dirty="0">
                  <a:solidFill>
                    <a:srgbClr val="FF0000"/>
                  </a:solidFill>
                  <a:latin typeface="Trebuchet MS"/>
                  <a:cs typeface="Trebuchet MS"/>
                </a:rPr>
                <a:t>h</a:t>
              </a:r>
              <a:r>
                <a:rPr sz="1600" spc="-135" dirty="0">
                  <a:solidFill>
                    <a:srgbClr val="FF0000"/>
                  </a:solidFill>
                  <a:latin typeface="Trebuchet MS"/>
                  <a:cs typeface="Trebuchet MS"/>
                </a:rPr>
                <a:t>at</a:t>
              </a:r>
              <a:r>
                <a:rPr sz="1600" spc="-20" dirty="0">
                  <a:solidFill>
                    <a:srgbClr val="FF0000"/>
                  </a:solidFill>
                  <a:latin typeface="Trebuchet MS"/>
                  <a:cs typeface="Trebuchet MS"/>
                </a:rPr>
                <a:t> </a:t>
              </a:r>
              <a:r>
                <a:rPr sz="1600" spc="-105" dirty="0">
                  <a:solidFill>
                    <a:srgbClr val="FF0000"/>
                  </a:solidFill>
                  <a:latin typeface="Trebuchet MS"/>
                  <a:cs typeface="Trebuchet MS"/>
                </a:rPr>
                <a:t>im</a:t>
              </a:r>
              <a:r>
                <a:rPr sz="1600" spc="-95" dirty="0">
                  <a:solidFill>
                    <a:srgbClr val="FF0000"/>
                  </a:solidFill>
                  <a:latin typeface="Trebuchet MS"/>
                  <a:cs typeface="Trebuchet MS"/>
                </a:rPr>
                <a:t>p</a:t>
              </a:r>
              <a:r>
                <a:rPr sz="1600" spc="-25" dirty="0">
                  <a:solidFill>
                    <a:srgbClr val="FF0000"/>
                  </a:solidFill>
                  <a:latin typeface="Trebuchet MS"/>
                  <a:cs typeface="Trebuchet MS"/>
                </a:rPr>
                <a:t>r</a:t>
              </a:r>
              <a:r>
                <a:rPr sz="1600" dirty="0">
                  <a:solidFill>
                    <a:srgbClr val="FF0000"/>
                  </a:solidFill>
                  <a:latin typeface="Trebuchet MS"/>
                  <a:cs typeface="Trebuchet MS"/>
                </a:rPr>
                <a:t>o</a:t>
              </a:r>
              <a:r>
                <a:rPr sz="1600" spc="-125" dirty="0">
                  <a:solidFill>
                    <a:srgbClr val="FF0000"/>
                  </a:solidFill>
                  <a:latin typeface="Trebuchet MS"/>
                  <a:cs typeface="Trebuchet MS"/>
                </a:rPr>
                <a:t>v</a:t>
              </a:r>
              <a:r>
                <a:rPr sz="1600" spc="-95" dirty="0">
                  <a:solidFill>
                    <a:srgbClr val="FF0000"/>
                  </a:solidFill>
                  <a:latin typeface="Trebuchet MS"/>
                  <a:cs typeface="Trebuchet MS"/>
                </a:rPr>
                <a:t>ed</a:t>
              </a:r>
              <a:r>
                <a:rPr sz="1600" spc="-25" dirty="0">
                  <a:solidFill>
                    <a:srgbClr val="FF0000"/>
                  </a:solidFill>
                  <a:latin typeface="Trebuchet MS"/>
                  <a:cs typeface="Trebuchet MS"/>
                </a:rPr>
                <a:t> </a:t>
              </a:r>
              <a:r>
                <a:rPr sz="1600" spc="-100" dirty="0">
                  <a:solidFill>
                    <a:srgbClr val="FF0000"/>
                  </a:solidFill>
                  <a:latin typeface="Trebuchet MS"/>
                  <a:cs typeface="Trebuchet MS"/>
                </a:rPr>
                <a:t>Late</a:t>
              </a:r>
              <a:r>
                <a:rPr sz="1600" spc="-105" dirty="0">
                  <a:solidFill>
                    <a:srgbClr val="FF0000"/>
                  </a:solidFill>
                  <a:latin typeface="Trebuchet MS"/>
                  <a:cs typeface="Trebuchet MS"/>
                </a:rPr>
                <a:t>n</a:t>
              </a:r>
              <a:r>
                <a:rPr sz="1600" spc="-95" dirty="0">
                  <a:solidFill>
                    <a:srgbClr val="FF0000"/>
                  </a:solidFill>
                  <a:latin typeface="Trebuchet MS"/>
                  <a:cs typeface="Trebuchet MS"/>
                </a:rPr>
                <a:t>cy</a:t>
              </a:r>
              <a:endParaRPr sz="1600" dirty="0">
                <a:latin typeface="Trebuchet MS"/>
                <a:cs typeface="Trebuchet MS"/>
              </a:endParaRPr>
            </a:p>
          </p:txBody>
        </p:sp>
      </p:grpSp>
      <p:cxnSp>
        <p:nvCxnSpPr>
          <p:cNvPr id="75" name="直线连接符 74">
            <a:extLst>
              <a:ext uri="{FF2B5EF4-FFF2-40B4-BE49-F238E27FC236}">
                <a16:creationId xmlns:a16="http://schemas.microsoft.com/office/drawing/2014/main" id="{585085AF-2DDD-C443-BFE3-EEF059E6E957}"/>
              </a:ext>
            </a:extLst>
          </p:cNvPr>
          <p:cNvCxnSpPr/>
          <p:nvPr/>
        </p:nvCxnSpPr>
        <p:spPr>
          <a:xfrm>
            <a:off x="3563888" y="4725144"/>
            <a:ext cx="525658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82068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F7333-5EE7-D44C-9EE3-F395FD06D366}"/>
              </a:ext>
            </a:extLst>
          </p:cNvPr>
          <p:cNvSpPr>
            <a:spLocks noGrp="1"/>
          </p:cNvSpPr>
          <p:nvPr>
            <p:ph type="title"/>
          </p:nvPr>
        </p:nvSpPr>
        <p:spPr>
          <a:xfrm>
            <a:off x="562505" y="188640"/>
            <a:ext cx="7600950" cy="914400"/>
          </a:xfrm>
        </p:spPr>
        <p:txBody>
          <a:bodyPr/>
          <a:lstStyle/>
          <a:p>
            <a:r>
              <a:rPr kumimoji="1" lang="en-US" altLang="zh-CN" dirty="0"/>
              <a:t>Processing near/in Memory</a:t>
            </a:r>
            <a:endParaRPr kumimoji="1" lang="zh-CN" altLang="en-US" dirty="0"/>
          </a:p>
        </p:txBody>
      </p:sp>
      <p:sp>
        <p:nvSpPr>
          <p:cNvPr id="10" name="内容占位符 2">
            <a:extLst>
              <a:ext uri="{FF2B5EF4-FFF2-40B4-BE49-F238E27FC236}">
                <a16:creationId xmlns:a16="http://schemas.microsoft.com/office/drawing/2014/main" id="{E8ECDAAA-7132-8741-AB38-FC887AD9D813}"/>
              </a:ext>
            </a:extLst>
          </p:cNvPr>
          <p:cNvSpPr>
            <a:spLocks noGrp="1"/>
          </p:cNvSpPr>
          <p:nvPr>
            <p:ph idx="1"/>
          </p:nvPr>
        </p:nvSpPr>
        <p:spPr>
          <a:xfrm>
            <a:off x="609600" y="980728"/>
            <a:ext cx="7924800" cy="5039072"/>
          </a:xfrm>
        </p:spPr>
        <p:txBody>
          <a:bodyPr/>
          <a:lstStyle/>
          <a:p>
            <a:r>
              <a:rPr kumimoji="1" lang="en" altLang="zh-CN" dirty="0"/>
              <a:t>Offload computing into DRAM</a:t>
            </a:r>
          </a:p>
          <a:p>
            <a:endParaRPr kumimoji="1" lang="en" altLang="zh-CN" dirty="0"/>
          </a:p>
          <a:p>
            <a:endParaRPr kumimoji="1" lang="zh-CN" altLang="en-US" dirty="0"/>
          </a:p>
        </p:txBody>
      </p:sp>
      <p:pic>
        <p:nvPicPr>
          <p:cNvPr id="11267" name="Picture 3">
            <a:extLst>
              <a:ext uri="{FF2B5EF4-FFF2-40B4-BE49-F238E27FC236}">
                <a16:creationId xmlns:a16="http://schemas.microsoft.com/office/drawing/2014/main" id="{FB1A5CD3-A273-DF43-8C2D-8A1BE6E19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916" y="2204864"/>
            <a:ext cx="6794167" cy="3205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337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88640"/>
            <a:ext cx="8015287" cy="914400"/>
          </a:xfrm>
        </p:spPr>
        <p:txBody>
          <a:bodyPr/>
          <a:lstStyle/>
          <a:p>
            <a:r>
              <a:rPr kumimoji="1" lang="zh-CN" altLang="en-US" sz="2800" b="1" dirty="0">
                <a:latin typeface="黑体" panose="02010609060101010101" pitchFamily="49" charset="-122"/>
                <a:ea typeface="黑体" panose="02010609060101010101" pitchFamily="49" charset="-122"/>
              </a:rPr>
              <a:t>计算机系统能力培养总体思路</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3688" y="836712"/>
            <a:ext cx="5867382" cy="5884354"/>
          </a:xfrm>
          <a:prstGeom prst="rect">
            <a:avLst/>
          </a:prstGeom>
        </p:spPr>
      </p:pic>
    </p:spTree>
    <p:extLst>
      <p:ext uri="{BB962C8B-B14F-4D97-AF65-F5344CB8AC3E}">
        <p14:creationId xmlns:p14="http://schemas.microsoft.com/office/powerpoint/2010/main" val="1344431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r>
              <a:rPr lang="zh-CN" altLang="en-US"/>
              <a:t>课程考核</a:t>
            </a:r>
          </a:p>
        </p:txBody>
      </p:sp>
      <p:sp>
        <p:nvSpPr>
          <p:cNvPr id="361475" name="Rectangle 3"/>
          <p:cNvSpPr>
            <a:spLocks noGrp="1" noChangeArrowheads="1"/>
          </p:cNvSpPr>
          <p:nvPr>
            <p:ph idx="1"/>
          </p:nvPr>
        </p:nvSpPr>
        <p:spPr/>
        <p:txBody>
          <a:bodyPr/>
          <a:lstStyle/>
          <a:p>
            <a:r>
              <a:rPr lang="zh-CN" altLang="en-US" dirty="0"/>
              <a:t>方式：</a:t>
            </a:r>
          </a:p>
          <a:p>
            <a:pPr lvl="1"/>
            <a:r>
              <a:rPr lang="zh-CN" altLang="en-US" dirty="0"/>
              <a:t>课堂汇报</a:t>
            </a:r>
            <a:endParaRPr lang="en-US" altLang="zh-CN" dirty="0"/>
          </a:p>
          <a:p>
            <a:pPr lvl="1"/>
            <a:r>
              <a:rPr lang="zh-CN" altLang="en-US" dirty="0"/>
              <a:t>论文综述</a:t>
            </a:r>
            <a:endParaRPr lang="en-US" altLang="zh-CN" dirty="0"/>
          </a:p>
          <a:p>
            <a:pPr>
              <a:buFont typeface="Wingdings" pitchFamily="2" charset="2"/>
              <a:buNone/>
            </a:pPr>
            <a:endParaRPr lang="en-US" altLang="zh-CN" dirty="0"/>
          </a:p>
        </p:txBody>
      </p:sp>
    </p:spTree>
    <p:extLst>
      <p:ext uri="{BB962C8B-B14F-4D97-AF65-F5344CB8AC3E}">
        <p14:creationId xmlns:p14="http://schemas.microsoft.com/office/powerpoint/2010/main" val="2829964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a:xfrm>
            <a:off x="323528" y="188640"/>
            <a:ext cx="7848600" cy="1008062"/>
          </a:xfrm>
        </p:spPr>
        <p:txBody>
          <a:bodyPr/>
          <a:lstStyle/>
          <a:p>
            <a:r>
              <a:rPr lang="zh-CN" altLang="en-US" b="1" dirty="0"/>
              <a:t>课程要求　</a:t>
            </a:r>
          </a:p>
        </p:txBody>
      </p:sp>
      <p:sp>
        <p:nvSpPr>
          <p:cNvPr id="282627" name="Rectangle 3"/>
          <p:cNvSpPr>
            <a:spLocks noGrp="1" noChangeArrowheads="1"/>
          </p:cNvSpPr>
          <p:nvPr>
            <p:ph idx="1"/>
          </p:nvPr>
        </p:nvSpPr>
        <p:spPr>
          <a:xfrm>
            <a:off x="645319" y="1052736"/>
            <a:ext cx="7853362" cy="4283075"/>
          </a:xfrm>
        </p:spPr>
        <p:txBody>
          <a:bodyPr/>
          <a:lstStyle/>
          <a:p>
            <a:pPr marL="285750" indent="-285750"/>
            <a:r>
              <a:rPr lang="en-US" altLang="zh-CN" sz="2800" b="1" dirty="0"/>
              <a:t>1</a:t>
            </a:r>
            <a:r>
              <a:rPr lang="zh-CN" altLang="en-US" sz="2800" b="1" dirty="0"/>
              <a:t>、全班同学自由分组，每组</a:t>
            </a:r>
            <a:r>
              <a:rPr lang="en-US" altLang="zh-CN" sz="2800" b="1" dirty="0"/>
              <a:t>3~4</a:t>
            </a:r>
            <a:r>
              <a:rPr lang="zh-CN" altLang="en-US" sz="2800" b="1" dirty="0"/>
              <a:t>人；</a:t>
            </a:r>
            <a:endParaRPr lang="en-US" altLang="zh-CN" sz="2800" b="1" dirty="0"/>
          </a:p>
          <a:p>
            <a:pPr marL="685800" lvl="1"/>
            <a:r>
              <a:rPr lang="zh-CN" altLang="en-US" sz="2000" b="1" dirty="0"/>
              <a:t>在第二次课上课前分组完成</a:t>
            </a:r>
            <a:endParaRPr lang="en-US" altLang="zh-CN" sz="2000" b="1" dirty="0"/>
          </a:p>
          <a:p>
            <a:pPr marL="685800" lvl="1"/>
            <a:r>
              <a:rPr lang="zh-CN" altLang="en-US" sz="2000" b="1" dirty="0"/>
              <a:t>分组完成后，通过钉钉课程群告知助教</a:t>
            </a:r>
            <a:endParaRPr lang="en-US" altLang="zh-CN" sz="2000" b="1" dirty="0"/>
          </a:p>
          <a:p>
            <a:pPr marL="285750" indent="-285750"/>
            <a:r>
              <a:rPr lang="en-US" altLang="zh-CN" sz="2800" b="1" dirty="0"/>
              <a:t>2</a:t>
            </a:r>
            <a:r>
              <a:rPr lang="zh-CN" altLang="en-US" sz="2800" b="1" dirty="0"/>
              <a:t>、每组同学从给定的论文列表中选择某一方向的数篇论文进行阅读，之后在课堂上进行</a:t>
            </a:r>
            <a:r>
              <a:rPr lang="en-US" altLang="zh-CN" sz="2800" b="1" dirty="0"/>
              <a:t>15</a:t>
            </a:r>
            <a:r>
              <a:rPr lang="zh-CN" altLang="en-US" sz="2800" b="1" dirty="0"/>
              <a:t>分钟左右的汇报；</a:t>
            </a:r>
            <a:endParaRPr lang="en-US" altLang="zh-CN" sz="2800" b="1" dirty="0"/>
          </a:p>
          <a:p>
            <a:pPr marL="685800" lvl="1"/>
            <a:r>
              <a:rPr lang="zh-CN" altLang="en-US" sz="2000" b="1" dirty="0"/>
              <a:t>汇报时需要说明成员工作量，作为评分依据；</a:t>
            </a:r>
            <a:endParaRPr lang="en-US" altLang="zh-CN" sz="2000" b="1" dirty="0"/>
          </a:p>
          <a:p>
            <a:pPr marL="685800" lvl="1"/>
            <a:r>
              <a:rPr lang="zh-CN" altLang="en-US" sz="2000" b="1" dirty="0"/>
              <a:t>汇报顺序按照登记顺序倒序；</a:t>
            </a:r>
            <a:endParaRPr lang="en-US" altLang="zh-CN" sz="2000" b="1" dirty="0"/>
          </a:p>
        </p:txBody>
      </p:sp>
    </p:spTree>
    <p:extLst>
      <p:ext uri="{BB962C8B-B14F-4D97-AF65-F5344CB8AC3E}">
        <p14:creationId xmlns:p14="http://schemas.microsoft.com/office/powerpoint/2010/main" val="12317761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a:xfrm>
            <a:off x="323528" y="188640"/>
            <a:ext cx="7848600" cy="1008062"/>
          </a:xfrm>
        </p:spPr>
        <p:txBody>
          <a:bodyPr/>
          <a:lstStyle/>
          <a:p>
            <a:r>
              <a:rPr lang="zh-CN" altLang="en-US" b="1" dirty="0"/>
              <a:t>课程要求　</a:t>
            </a:r>
          </a:p>
        </p:txBody>
      </p:sp>
      <p:sp>
        <p:nvSpPr>
          <p:cNvPr id="282627" name="Rectangle 3"/>
          <p:cNvSpPr>
            <a:spLocks noGrp="1" noChangeArrowheads="1"/>
          </p:cNvSpPr>
          <p:nvPr>
            <p:ph idx="1"/>
          </p:nvPr>
        </p:nvSpPr>
        <p:spPr>
          <a:xfrm>
            <a:off x="645319" y="1052736"/>
            <a:ext cx="7853362" cy="4283075"/>
          </a:xfrm>
        </p:spPr>
        <p:txBody>
          <a:bodyPr/>
          <a:lstStyle/>
          <a:p>
            <a:pPr marL="285750" indent="-285750"/>
            <a:r>
              <a:rPr lang="en-US" altLang="zh-CN" sz="2800" b="1" dirty="0"/>
              <a:t>3</a:t>
            </a:r>
            <a:r>
              <a:rPr lang="zh-CN" altLang="en-US" sz="2800" b="1" dirty="0"/>
              <a:t>、最后一次课结束后一周内，每位同学需要提交一篇论文综述；</a:t>
            </a:r>
            <a:endParaRPr lang="en-US" altLang="zh-CN" sz="2800" b="1" dirty="0"/>
          </a:p>
          <a:p>
            <a:pPr marL="685800" lvl="1"/>
            <a:r>
              <a:rPr lang="zh-CN" altLang="en-US" sz="2000" b="1" dirty="0"/>
              <a:t>不少于</a:t>
            </a:r>
            <a:r>
              <a:rPr lang="en-US" altLang="zh-CN" sz="2000" b="1" dirty="0"/>
              <a:t>5000</a:t>
            </a:r>
            <a:r>
              <a:rPr lang="zh-CN" altLang="en-US" sz="2000" b="1" dirty="0"/>
              <a:t>字；</a:t>
            </a:r>
            <a:endParaRPr lang="en-US" altLang="zh-CN" sz="2000" b="1" dirty="0"/>
          </a:p>
          <a:p>
            <a:pPr marL="685800" lvl="1"/>
            <a:r>
              <a:rPr lang="zh-CN" altLang="en-US" sz="2000" b="1" dirty="0"/>
              <a:t>不少于</a:t>
            </a:r>
            <a:r>
              <a:rPr lang="en-US" altLang="zh-CN" sz="2000" b="1" dirty="0"/>
              <a:t>10</a:t>
            </a:r>
            <a:r>
              <a:rPr lang="zh-CN" altLang="en-US" sz="2000" b="1" dirty="0"/>
              <a:t>篇参考文献</a:t>
            </a:r>
            <a:r>
              <a:rPr lang="zh-CN" altLang="en-US" sz="2800" b="1" dirty="0"/>
              <a:t>；</a:t>
            </a:r>
            <a:endParaRPr lang="en-US" altLang="zh-CN" sz="2800" b="1" dirty="0"/>
          </a:p>
          <a:p>
            <a:pPr marL="285750" indent="-285750"/>
            <a:r>
              <a:rPr lang="en-US" altLang="zh-CN" sz="2800" b="1" dirty="0"/>
              <a:t>4</a:t>
            </a:r>
            <a:r>
              <a:rPr lang="zh-CN" altLang="en-US" sz="2800" b="1" dirty="0"/>
              <a:t>、总成绩</a:t>
            </a:r>
            <a:r>
              <a:rPr lang="en-US" altLang="zh-CN" sz="2800" b="1" dirty="0"/>
              <a:t>=</a:t>
            </a:r>
            <a:r>
              <a:rPr lang="zh-CN" altLang="en-US" sz="2800" b="1" dirty="0"/>
              <a:t>小组汇报成绩</a:t>
            </a:r>
            <a:r>
              <a:rPr lang="en-US" altLang="zh-CN" sz="2800" b="1" dirty="0"/>
              <a:t>50%+</a:t>
            </a:r>
            <a:r>
              <a:rPr lang="zh-CN" altLang="en-US" sz="2800" b="1" dirty="0"/>
              <a:t>论文综述成绩</a:t>
            </a:r>
            <a:r>
              <a:rPr lang="en-US" altLang="zh-CN" sz="2800" b="1" dirty="0"/>
              <a:t>50%</a:t>
            </a:r>
          </a:p>
        </p:txBody>
      </p:sp>
    </p:spTree>
    <p:extLst>
      <p:ext uri="{BB962C8B-B14F-4D97-AF65-F5344CB8AC3E}">
        <p14:creationId xmlns:p14="http://schemas.microsoft.com/office/powerpoint/2010/main" val="3678022912"/>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539C23-54D5-7045-B22D-F61E3FE4389C}"/>
              </a:ext>
            </a:extLst>
          </p:cNvPr>
          <p:cNvSpPr>
            <a:spLocks noGrp="1"/>
          </p:cNvSpPr>
          <p:nvPr>
            <p:ph type="title"/>
          </p:nvPr>
        </p:nvSpPr>
        <p:spPr/>
        <p:txBody>
          <a:bodyPr/>
          <a:lstStyle/>
          <a:p>
            <a:r>
              <a:rPr kumimoji="1" lang="zh-CN" altLang="en-US" dirty="0"/>
              <a:t>近</a:t>
            </a:r>
            <a:r>
              <a:rPr kumimoji="1" lang="en-US" altLang="zh-CN" dirty="0"/>
              <a:t>3</a:t>
            </a:r>
            <a:r>
              <a:rPr kumimoji="1" lang="zh-CN" altLang="en-US" dirty="0"/>
              <a:t>年</a:t>
            </a:r>
            <a:r>
              <a:rPr kumimoji="1" lang="en-US" altLang="zh-CN" dirty="0"/>
              <a:t>HPCA, ISCA, MICRO</a:t>
            </a:r>
            <a:r>
              <a:rPr kumimoji="1" lang="zh-CN" altLang="en-US" dirty="0"/>
              <a:t>论文分布</a:t>
            </a:r>
          </a:p>
        </p:txBody>
      </p:sp>
      <p:pic>
        <p:nvPicPr>
          <p:cNvPr id="7" name="内容占位符 6">
            <a:extLst>
              <a:ext uri="{FF2B5EF4-FFF2-40B4-BE49-F238E27FC236}">
                <a16:creationId xmlns:a16="http://schemas.microsoft.com/office/drawing/2014/main" id="{09877104-FAE3-6A47-A2D2-8430B3BBD90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99591" y="980728"/>
            <a:ext cx="7344817" cy="5265498"/>
          </a:xfrm>
        </p:spPr>
      </p:pic>
    </p:spTree>
    <p:extLst>
      <p:ext uri="{BB962C8B-B14F-4D97-AF65-F5344CB8AC3E}">
        <p14:creationId xmlns:p14="http://schemas.microsoft.com/office/powerpoint/2010/main" val="2025826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539C23-54D5-7045-B22D-F61E3FE4389C}"/>
              </a:ext>
            </a:extLst>
          </p:cNvPr>
          <p:cNvSpPr>
            <a:spLocks noGrp="1"/>
          </p:cNvSpPr>
          <p:nvPr>
            <p:ph type="title"/>
          </p:nvPr>
        </p:nvSpPr>
        <p:spPr/>
        <p:txBody>
          <a:bodyPr/>
          <a:lstStyle/>
          <a:p>
            <a:r>
              <a:rPr kumimoji="1" lang="zh-CN" altLang="en-US" dirty="0"/>
              <a:t>参考论文</a:t>
            </a:r>
          </a:p>
        </p:txBody>
      </p:sp>
      <p:sp>
        <p:nvSpPr>
          <p:cNvPr id="3" name="内容占位符 2">
            <a:extLst>
              <a:ext uri="{FF2B5EF4-FFF2-40B4-BE49-F238E27FC236}">
                <a16:creationId xmlns:a16="http://schemas.microsoft.com/office/drawing/2014/main" id="{49113403-2D1C-A84F-BF99-D27C3A9C9F45}"/>
              </a:ext>
            </a:extLst>
          </p:cNvPr>
          <p:cNvSpPr>
            <a:spLocks noGrp="1"/>
          </p:cNvSpPr>
          <p:nvPr>
            <p:ph idx="1"/>
          </p:nvPr>
        </p:nvSpPr>
        <p:spPr/>
        <p:txBody>
          <a:bodyPr/>
          <a:lstStyle/>
          <a:p>
            <a:r>
              <a:rPr kumimoji="1" lang="en-US" altLang="zh-CN" dirty="0"/>
              <a:t>Cache</a:t>
            </a:r>
            <a:r>
              <a:rPr kumimoji="1" lang="zh-CN" altLang="en-US" dirty="0"/>
              <a:t>替换策略</a:t>
            </a:r>
            <a:endParaRPr kumimoji="1" lang="en-US" altLang="zh-CN" dirty="0"/>
          </a:p>
          <a:p>
            <a:r>
              <a:rPr kumimoji="1" lang="zh-CN" altLang="en-US" dirty="0"/>
              <a:t>分支预测</a:t>
            </a:r>
            <a:endParaRPr kumimoji="1" lang="en-US" altLang="zh-CN" dirty="0"/>
          </a:p>
          <a:p>
            <a:r>
              <a:rPr kumimoji="1" lang="zh-CN" altLang="en-US" dirty="0"/>
              <a:t>数据预取</a:t>
            </a:r>
            <a:endParaRPr kumimoji="1" lang="en-US" altLang="zh-CN" dirty="0"/>
          </a:p>
          <a:p>
            <a:r>
              <a:rPr kumimoji="1" lang="zh-CN" altLang="en-US" dirty="0"/>
              <a:t>投机执行攻击</a:t>
            </a:r>
            <a:endParaRPr kumimoji="1" lang="en-US" altLang="zh-CN" dirty="0"/>
          </a:p>
          <a:p>
            <a:r>
              <a:rPr kumimoji="1" lang="zh-CN" altLang="en-US" dirty="0"/>
              <a:t>近内存计算</a:t>
            </a:r>
            <a:endParaRPr kumimoji="1" lang="en-US" altLang="zh-CN" dirty="0"/>
          </a:p>
          <a:p>
            <a:r>
              <a:rPr kumimoji="1" lang="zh-CN" altLang="en-US" dirty="0"/>
              <a:t>领域特定架构（</a:t>
            </a:r>
            <a:r>
              <a:rPr kumimoji="1" lang="en-US" altLang="zh-CN" dirty="0"/>
              <a:t>DSA</a:t>
            </a:r>
            <a:r>
              <a:rPr kumimoji="1" lang="zh-CN" altLang="en-US" dirty="0"/>
              <a:t>）</a:t>
            </a:r>
            <a:endParaRPr kumimoji="1" lang="en-US" altLang="zh-CN" dirty="0"/>
          </a:p>
          <a:p>
            <a:pPr lvl="1"/>
            <a:r>
              <a:rPr kumimoji="1" lang="zh-CN" altLang="en-US" dirty="0"/>
              <a:t>稀疏矩阵乘法加速</a:t>
            </a:r>
            <a:endParaRPr kumimoji="1" lang="en-US" altLang="zh-CN" dirty="0"/>
          </a:p>
          <a:p>
            <a:pPr lvl="1"/>
            <a:r>
              <a:rPr kumimoji="1" lang="zh-CN" altLang="en-US" dirty="0"/>
              <a:t>深度神经网络加速</a:t>
            </a:r>
            <a:endParaRPr kumimoji="1" lang="en-US" altLang="zh-CN" dirty="0"/>
          </a:p>
          <a:p>
            <a:r>
              <a:rPr kumimoji="1" lang="zh-CN" altLang="en-US" dirty="0"/>
              <a:t>硬件加速</a:t>
            </a:r>
            <a:endParaRPr kumimoji="1" lang="en-US" altLang="zh-CN" dirty="0"/>
          </a:p>
          <a:p>
            <a:endParaRPr kumimoji="1" lang="en-US" altLang="zh-CN" dirty="0"/>
          </a:p>
          <a:p>
            <a:r>
              <a:rPr kumimoji="1" lang="zh-CN" altLang="en-US" sz="1800" dirty="0">
                <a:solidFill>
                  <a:srgbClr val="FF0000"/>
                </a:solidFill>
              </a:rPr>
              <a:t>详细列表已上传至学在浙大平台</a:t>
            </a:r>
            <a:endParaRPr kumimoji="1" lang="en-US" altLang="zh-CN" sz="1800" dirty="0">
              <a:solidFill>
                <a:srgbClr val="FF0000"/>
              </a:solidFill>
            </a:endParaRPr>
          </a:p>
          <a:p>
            <a:pPr lvl="1"/>
            <a:endParaRPr kumimoji="1" lang="en-US" altLang="zh-CN" dirty="0"/>
          </a:p>
        </p:txBody>
      </p:sp>
    </p:spTree>
    <p:extLst>
      <p:ext uri="{BB962C8B-B14F-4D97-AF65-F5344CB8AC3E}">
        <p14:creationId xmlns:p14="http://schemas.microsoft.com/office/powerpoint/2010/main" val="26573722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F7333-5EE7-D44C-9EE3-F395FD06D366}"/>
              </a:ext>
            </a:extLst>
          </p:cNvPr>
          <p:cNvSpPr>
            <a:spLocks noGrp="1"/>
          </p:cNvSpPr>
          <p:nvPr>
            <p:ph type="title"/>
          </p:nvPr>
        </p:nvSpPr>
        <p:spPr/>
        <p:txBody>
          <a:bodyPr/>
          <a:lstStyle/>
          <a:p>
            <a:r>
              <a:rPr kumimoji="1" lang="zh-CN" altLang="en-US" dirty="0">
                <a:latin typeface="黑体" panose="02010609060101010101" pitchFamily="49" charset="-122"/>
                <a:ea typeface="黑体" panose="02010609060101010101" pitchFamily="49" charset="-122"/>
              </a:rPr>
              <a:t>学在浙大</a:t>
            </a:r>
          </a:p>
        </p:txBody>
      </p:sp>
      <p:sp>
        <p:nvSpPr>
          <p:cNvPr id="3" name="内容占位符 2">
            <a:extLst>
              <a:ext uri="{FF2B5EF4-FFF2-40B4-BE49-F238E27FC236}">
                <a16:creationId xmlns:a16="http://schemas.microsoft.com/office/drawing/2014/main" id="{825C478A-F7E3-244E-86F4-384625914761}"/>
              </a:ext>
            </a:extLst>
          </p:cNvPr>
          <p:cNvSpPr>
            <a:spLocks noGrp="1"/>
          </p:cNvSpPr>
          <p:nvPr>
            <p:ph idx="1"/>
          </p:nvPr>
        </p:nvSpPr>
        <p:spPr>
          <a:xfrm>
            <a:off x="609600" y="1131051"/>
            <a:ext cx="7924800" cy="4419600"/>
          </a:xfrm>
        </p:spPr>
        <p:txBody>
          <a:bodyPr/>
          <a:lstStyle/>
          <a:p>
            <a:r>
              <a:rPr kumimoji="1" lang="en-US" altLang="zh-CN" dirty="0">
                <a:hlinkClick r:id="rId2"/>
              </a:rPr>
              <a:t>https://courses.zju.edu.cn</a:t>
            </a:r>
            <a:endParaRPr kumimoji="1" lang="en-US" altLang="zh-CN" dirty="0"/>
          </a:p>
        </p:txBody>
      </p:sp>
      <p:pic>
        <p:nvPicPr>
          <p:cNvPr id="5" name="图片 4">
            <a:extLst>
              <a:ext uri="{FF2B5EF4-FFF2-40B4-BE49-F238E27FC236}">
                <a16:creationId xmlns:a16="http://schemas.microsoft.com/office/drawing/2014/main" id="{61378C33-58FF-49F4-83E4-9B7F2C708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75" y="1700808"/>
            <a:ext cx="7924800" cy="4457700"/>
          </a:xfrm>
          <a:prstGeom prst="rect">
            <a:avLst/>
          </a:prstGeom>
        </p:spPr>
      </p:pic>
    </p:spTree>
    <p:extLst>
      <p:ext uri="{BB962C8B-B14F-4D97-AF65-F5344CB8AC3E}">
        <p14:creationId xmlns:p14="http://schemas.microsoft.com/office/powerpoint/2010/main" val="38150342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F7333-5EE7-D44C-9EE3-F395FD06D366}"/>
              </a:ext>
            </a:extLst>
          </p:cNvPr>
          <p:cNvSpPr>
            <a:spLocks noGrp="1"/>
          </p:cNvSpPr>
          <p:nvPr>
            <p:ph type="title"/>
          </p:nvPr>
        </p:nvSpPr>
        <p:spPr/>
        <p:txBody>
          <a:bodyPr/>
          <a:lstStyle/>
          <a:p>
            <a:r>
              <a:rPr kumimoji="1" lang="zh-CN" altLang="en-US" dirty="0">
                <a:latin typeface="黑体" panose="02010609060101010101" pitchFamily="49" charset="-122"/>
                <a:ea typeface="黑体" panose="02010609060101010101" pitchFamily="49" charset="-122"/>
              </a:rPr>
              <a:t>智云课堂</a:t>
            </a:r>
          </a:p>
        </p:txBody>
      </p:sp>
      <p:sp>
        <p:nvSpPr>
          <p:cNvPr id="3" name="内容占位符 2">
            <a:extLst>
              <a:ext uri="{FF2B5EF4-FFF2-40B4-BE49-F238E27FC236}">
                <a16:creationId xmlns:a16="http://schemas.microsoft.com/office/drawing/2014/main" id="{825C478A-F7E3-244E-86F4-384625914761}"/>
              </a:ext>
            </a:extLst>
          </p:cNvPr>
          <p:cNvSpPr>
            <a:spLocks noGrp="1"/>
          </p:cNvSpPr>
          <p:nvPr>
            <p:ph idx="1"/>
          </p:nvPr>
        </p:nvSpPr>
        <p:spPr>
          <a:xfrm>
            <a:off x="609600" y="1143000"/>
            <a:ext cx="7924800" cy="4419600"/>
          </a:xfrm>
        </p:spPr>
        <p:txBody>
          <a:bodyPr/>
          <a:lstStyle/>
          <a:p>
            <a:r>
              <a:rPr kumimoji="1" lang="en-US" altLang="zh-CN" dirty="0">
                <a:hlinkClick r:id="rId2"/>
              </a:rPr>
              <a:t>https://classroom.zju.edu.cn</a:t>
            </a:r>
            <a:endParaRPr kumimoji="1" lang="en-US" altLang="zh-CN" dirty="0"/>
          </a:p>
        </p:txBody>
      </p:sp>
      <p:pic>
        <p:nvPicPr>
          <p:cNvPr id="6" name="图片 5">
            <a:extLst>
              <a:ext uri="{FF2B5EF4-FFF2-40B4-BE49-F238E27FC236}">
                <a16:creationId xmlns:a16="http://schemas.microsoft.com/office/drawing/2014/main" id="{719B1832-A1C4-4E1B-AA7C-EBE47A6631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700808"/>
            <a:ext cx="7924800" cy="4457700"/>
          </a:xfrm>
          <a:prstGeom prst="rect">
            <a:avLst/>
          </a:prstGeom>
        </p:spPr>
      </p:pic>
    </p:spTree>
    <p:extLst>
      <p:ext uri="{BB962C8B-B14F-4D97-AF65-F5344CB8AC3E}">
        <p14:creationId xmlns:p14="http://schemas.microsoft.com/office/powerpoint/2010/main" val="3699459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107504" y="1268760"/>
            <a:ext cx="9036496" cy="4752528"/>
          </a:xfrm>
          <a:prstGeom prst="rect">
            <a:avLst/>
          </a:prstGeom>
        </p:spPr>
      </p:pic>
      <p:sp>
        <p:nvSpPr>
          <p:cNvPr id="3" name="矩形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b="1"/>
              <a:t>THANK YOU </a:t>
            </a:r>
            <a:endParaRPr lang="en-US" altLang="zh-CN" sz="2000" b="1" dirty="0"/>
          </a:p>
        </p:txBody>
      </p:sp>
      <p:sp>
        <p:nvSpPr>
          <p:cNvPr id="6" name="文本框 5"/>
          <p:cNvSpPr txBox="1"/>
          <p:nvPr/>
        </p:nvSpPr>
        <p:spPr>
          <a:xfrm>
            <a:off x="3203848" y="2760067"/>
            <a:ext cx="2736304" cy="1077218"/>
          </a:xfrm>
          <a:prstGeom prst="rect">
            <a:avLst/>
          </a:prstGeom>
          <a:noFill/>
        </p:spPr>
        <p:txBody>
          <a:bodyPr wrap="square" rtlCol="0">
            <a:spAutoFit/>
          </a:bodyPr>
          <a:lstStyle/>
          <a:p>
            <a:r>
              <a:rPr lang="en-US" altLang="zh-CN" sz="3200" b="1" dirty="0">
                <a:solidFill>
                  <a:srgbClr val="004EA2"/>
                </a:solidFill>
              </a:rPr>
              <a:t>THANK YOU</a:t>
            </a:r>
          </a:p>
          <a:p>
            <a:endParaRPr lang="en-US" altLang="zh-CN" sz="3200" b="1" dirty="0">
              <a:solidFill>
                <a:srgbClr val="004EA2"/>
              </a:solidFill>
            </a:endParaRPr>
          </a:p>
        </p:txBody>
      </p:sp>
      <p:sp>
        <p:nvSpPr>
          <p:cNvPr id="7" name="矩形 6"/>
          <p:cNvSpPr/>
          <p:nvPr/>
        </p:nvSpPr>
        <p:spPr>
          <a:xfrm>
            <a:off x="0" y="3717032"/>
            <a:ext cx="9144000" cy="33878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lnSpc>
                <a:spcPct val="150000"/>
              </a:lnSpc>
            </a:pPr>
            <a:endParaRPr lang="en-US" altLang="zh-CN" sz="4123" b="1" dirty="0">
              <a:latin typeface="微软雅黑" panose="020B0503020204020204" pitchFamily="34" charset="-122"/>
              <a:ea typeface="微软雅黑" panose="020B0503020204020204" pitchFamily="34" charset="-122"/>
            </a:endParaRPr>
          </a:p>
        </p:txBody>
      </p:sp>
      <p:sp>
        <p:nvSpPr>
          <p:cNvPr id="8" name="等腰三角形 7"/>
          <p:cNvSpPr/>
          <p:nvPr/>
        </p:nvSpPr>
        <p:spPr>
          <a:xfrm>
            <a:off x="4415806" y="3551760"/>
            <a:ext cx="312387" cy="187653"/>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sp>
        <p:nvSpPr>
          <p:cNvPr id="9" name="矩形 8"/>
          <p:cNvSpPr/>
          <p:nvPr/>
        </p:nvSpPr>
        <p:spPr>
          <a:xfrm>
            <a:off x="-1" y="4135388"/>
            <a:ext cx="9144000" cy="857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lnSpc>
                <a:spcPct val="150000"/>
              </a:lnSpc>
            </a:pPr>
            <a:endParaRPr lang="en-US" altLang="zh-CN" sz="4123"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15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Scale>
                                      <p:cBhvr additive="base" accumulate="none">
                                        <p:cTn id="8" dur="250" fill="hold">
                                          <p:stCondLst>
                                            <p:cond delay="0"/>
                                          </p:stCondLst>
                                        </p:cTn>
                                        <p:tgtEl>
                                          <p:spTgt spid="7"/>
                                        </p:tgtEl>
                                      </p:cBhvr>
                                      <p:from x="500000" y="500000"/>
                                      <p:to x="120000" y="120000"/>
                                    </p:animScale>
                                    <p:animScale>
                                      <p:cBhvr additive="base" accumulate="none">
                                        <p:cTn id="9" dur="250" fill="hold">
                                          <p:stCondLst>
                                            <p:cond delay="250"/>
                                          </p:stCondLst>
                                        </p:cTn>
                                        <p:tgtEl>
                                          <p:spTgt spid="7"/>
                                        </p:tgtEl>
                                      </p:cBhvr>
                                      <p:from x="120000" y="120000"/>
                                      <p:to x="100000" y="100000"/>
                                    </p:animScale>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anim calcmode="lin" valueType="num">
                                      <p:cBhvr>
                                        <p:cTn id="14" dur="250" fill="hold"/>
                                        <p:tgtEl>
                                          <p:spTgt spid="8"/>
                                        </p:tgtEl>
                                        <p:attrNameLst>
                                          <p:attrName>ppt_x</p:attrName>
                                        </p:attrNameLst>
                                      </p:cBhvr>
                                      <p:tavLst>
                                        <p:tav tm="0">
                                          <p:val>
                                            <p:strVal val="#ppt_x"/>
                                          </p:val>
                                        </p:tav>
                                        <p:tav tm="100000">
                                          <p:val>
                                            <p:strVal val="#ppt_x"/>
                                          </p:val>
                                        </p:tav>
                                      </p:tavLst>
                                    </p:anim>
                                    <p:anim calcmode="lin" valueType="num">
                                      <p:cBhvr>
                                        <p:cTn id="15" dur="250" fill="hold"/>
                                        <p:tgtEl>
                                          <p:spTgt spid="8"/>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0"/>
                                  </p:stCondLst>
                                  <p:iterate type="lt">
                                    <p:tmPct val="15000"/>
                                  </p:iterate>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animScale>
                                      <p:cBhvr additive="base" accumulate="none">
                                        <p:cTn id="19" dur="250" fill="hold">
                                          <p:stCondLst>
                                            <p:cond delay="0"/>
                                          </p:stCondLst>
                                        </p:cTn>
                                        <p:tgtEl>
                                          <p:spTgt spid="9"/>
                                        </p:tgtEl>
                                      </p:cBhvr>
                                      <p:from x="500000" y="500000"/>
                                      <p:to x="120000" y="120000"/>
                                    </p:animScale>
                                    <p:animScale>
                                      <p:cBhvr additive="base" accumulate="none">
                                        <p:cTn id="20" dur="250" fill="hold">
                                          <p:stCondLst>
                                            <p:cond delay="250"/>
                                          </p:stCondLst>
                                        </p:cTn>
                                        <p:tgtEl>
                                          <p:spTgt spid="9"/>
                                        </p:tgtEl>
                                      </p:cBhvr>
                                      <p:from x="120000" y="12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323850" y="188913"/>
            <a:ext cx="6119813" cy="661987"/>
          </a:xfrm>
        </p:spPr>
        <p:txBody>
          <a:bodyPr rtlCol="0">
            <a:noAutofit/>
          </a:bodyPr>
          <a:lstStyle/>
          <a:p>
            <a:pPr eaLnBrk="1" fontAlgn="auto" hangingPunct="1">
              <a:spcAft>
                <a:spcPts val="0"/>
              </a:spcAft>
              <a:defRPr/>
            </a:pPr>
            <a:r>
              <a:rPr lang="zh-CN" altLang="en-US" dirty="0"/>
              <a:t>改革中的实验体系</a:t>
            </a:r>
          </a:p>
        </p:txBody>
      </p:sp>
      <p:sp>
        <p:nvSpPr>
          <p:cNvPr id="3" name="TextBox 2"/>
          <p:cNvSpPr txBox="1"/>
          <p:nvPr/>
        </p:nvSpPr>
        <p:spPr>
          <a:xfrm>
            <a:off x="265168" y="1124744"/>
            <a:ext cx="8483296"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fontAlgn="auto">
              <a:spcBef>
                <a:spcPts val="0"/>
              </a:spcBef>
              <a:spcAft>
                <a:spcPts val="0"/>
              </a:spcAft>
            </a:pPr>
            <a:r>
              <a:rPr lang="zh-CN" altLang="en-US" b="1" dirty="0">
                <a:solidFill>
                  <a:prstClr val="white"/>
                </a:solidFill>
                <a:latin typeface="Calibri"/>
                <a:ea typeface="宋体"/>
              </a:rPr>
              <a:t>自主研发统一的实验平台，建立实验成果库，构建系列化、递进式的实验体系</a:t>
            </a:r>
          </a:p>
        </p:txBody>
      </p:sp>
      <p:sp>
        <p:nvSpPr>
          <p:cNvPr id="13" name="Rectangle 7"/>
          <p:cNvSpPr>
            <a:spLocks noChangeArrowheads="1"/>
          </p:cNvSpPr>
          <p:nvPr/>
        </p:nvSpPr>
        <p:spPr bwMode="auto">
          <a:xfrm>
            <a:off x="323528" y="5059938"/>
            <a:ext cx="8245475" cy="1200329"/>
          </a:xfrm>
          <a:prstGeom prst="rect">
            <a:avLst/>
          </a:prstGeom>
          <a:ln/>
        </p:spPr>
        <p:style>
          <a:lnRef idx="2">
            <a:schemeClr val="accent2"/>
          </a:lnRef>
          <a:fillRef idx="1">
            <a:schemeClr val="lt1"/>
          </a:fillRef>
          <a:effectRef idx="0">
            <a:schemeClr val="accent2"/>
          </a:effectRef>
          <a:fontRef idx="minor">
            <a:schemeClr val="dk1"/>
          </a:fontRef>
        </p:style>
        <p:txBody>
          <a:bodyPr anchor="ctr">
            <a:spAutoFit/>
          </a:bodyPr>
          <a:lstStyle/>
          <a:p>
            <a:pPr fontAlgn="auto">
              <a:spcBef>
                <a:spcPts val="0"/>
              </a:spcBef>
              <a:spcAft>
                <a:spcPts val="0"/>
              </a:spcAft>
            </a:pPr>
            <a:r>
              <a:rPr lang="zh-CN" altLang="en-US" dirty="0">
                <a:solidFill>
                  <a:prstClr val="black"/>
                </a:solidFill>
                <a:latin typeface="楷体_GB2312"/>
                <a:ea typeface="黑体" pitchFamily="49" charset="-122"/>
              </a:rPr>
              <a:t>数字逻辑→</a:t>
            </a:r>
            <a:r>
              <a:rPr lang="zh-CN" altLang="en-US" dirty="0">
                <a:solidFill>
                  <a:srgbClr val="FF0000"/>
                </a:solidFill>
                <a:latin typeface="楷体_GB2312"/>
                <a:ea typeface="黑体" pitchFamily="49" charset="-122"/>
              </a:rPr>
              <a:t>计算机组成</a:t>
            </a:r>
            <a:r>
              <a:rPr lang="en-US" altLang="zh-CN" dirty="0">
                <a:solidFill>
                  <a:srgbClr val="FF0000"/>
                </a:solidFill>
                <a:latin typeface="楷体_GB2312"/>
                <a:ea typeface="黑体" pitchFamily="49" charset="-122"/>
              </a:rPr>
              <a:t>(CPU) →</a:t>
            </a:r>
            <a:r>
              <a:rPr lang="zh-CN" altLang="en-US" dirty="0">
                <a:solidFill>
                  <a:srgbClr val="FF0000"/>
                </a:solidFill>
                <a:latin typeface="楷体_GB2312"/>
                <a:ea typeface="黑体" pitchFamily="49" charset="-122"/>
              </a:rPr>
              <a:t>体系结构</a:t>
            </a:r>
            <a:r>
              <a:rPr lang="en-US" altLang="zh-CN" dirty="0">
                <a:solidFill>
                  <a:srgbClr val="FF0000"/>
                </a:solidFill>
                <a:latin typeface="楷体_GB2312"/>
                <a:ea typeface="黑体" pitchFamily="49" charset="-122"/>
              </a:rPr>
              <a:t>(</a:t>
            </a:r>
            <a:r>
              <a:rPr lang="zh-CN" altLang="en-US" dirty="0">
                <a:solidFill>
                  <a:srgbClr val="FF0000"/>
                </a:solidFill>
                <a:latin typeface="楷体_GB2312"/>
                <a:ea typeface="黑体" pitchFamily="49" charset="-122"/>
              </a:rPr>
              <a:t>流水</a:t>
            </a:r>
            <a:r>
              <a:rPr lang="en-US" altLang="zh-CN" dirty="0">
                <a:solidFill>
                  <a:srgbClr val="FF0000"/>
                </a:solidFill>
                <a:latin typeface="楷体_GB2312"/>
                <a:ea typeface="黑体" pitchFamily="49" charset="-122"/>
              </a:rPr>
              <a:t>CPU) →</a:t>
            </a:r>
            <a:r>
              <a:rPr lang="zh-CN" altLang="en-US" dirty="0">
                <a:solidFill>
                  <a:srgbClr val="FF0000"/>
                </a:solidFill>
                <a:latin typeface="楷体_GB2312"/>
                <a:ea typeface="黑体" pitchFamily="49" charset="-122"/>
              </a:rPr>
              <a:t>简易计算机系统</a:t>
            </a:r>
          </a:p>
          <a:p>
            <a:pPr fontAlgn="auto">
              <a:spcBef>
                <a:spcPts val="0"/>
              </a:spcBef>
              <a:spcAft>
                <a:spcPts val="0"/>
              </a:spcAft>
            </a:pPr>
            <a:r>
              <a:rPr lang="zh-CN" altLang="en-US" dirty="0">
                <a:solidFill>
                  <a:srgbClr val="000000"/>
                </a:solidFill>
                <a:latin typeface="楷体_GB2312"/>
                <a:ea typeface="黑体" pitchFamily="49" charset="-122"/>
              </a:rPr>
              <a:t>高级数字系统设计</a:t>
            </a:r>
            <a:r>
              <a:rPr lang="zh-CN" altLang="en-US" dirty="0">
                <a:solidFill>
                  <a:prstClr val="black"/>
                </a:solidFill>
                <a:latin typeface="楷体_GB2312"/>
                <a:ea typeface="黑体" pitchFamily="49" charset="-122"/>
              </a:rPr>
              <a:t>→</a:t>
            </a:r>
            <a:r>
              <a:rPr lang="en-US" altLang="en-US" dirty="0" err="1">
                <a:solidFill>
                  <a:prstClr val="black"/>
                </a:solidFill>
                <a:latin typeface="楷体_GB2312"/>
                <a:ea typeface="黑体" pitchFamily="49" charset="-122"/>
              </a:rPr>
              <a:t>计算机接口</a:t>
            </a:r>
            <a:r>
              <a:rPr lang="en-US" altLang="en-US" dirty="0">
                <a:solidFill>
                  <a:prstClr val="black"/>
                </a:solidFill>
                <a:latin typeface="楷体_GB2312"/>
                <a:ea typeface="黑体" pitchFamily="49" charset="-122"/>
              </a:rPr>
              <a:t> </a:t>
            </a:r>
            <a:r>
              <a:rPr lang="zh-CN" altLang="en-US" dirty="0">
                <a:solidFill>
                  <a:prstClr val="black"/>
                </a:solidFill>
                <a:latin typeface="楷体_GB2312"/>
                <a:ea typeface="黑体" pitchFamily="49" charset="-122"/>
              </a:rPr>
              <a:t>→</a:t>
            </a:r>
            <a:r>
              <a:rPr lang="en-US" altLang="zh-CN" dirty="0">
                <a:solidFill>
                  <a:srgbClr val="FF0000"/>
                </a:solidFill>
                <a:latin typeface="楷体_GB2312"/>
                <a:ea typeface="黑体" pitchFamily="49" charset="-122"/>
              </a:rPr>
              <a:t>SOC</a:t>
            </a:r>
            <a:r>
              <a:rPr lang="zh-CN" altLang="en-US" dirty="0">
                <a:solidFill>
                  <a:srgbClr val="FF0000"/>
                </a:solidFill>
                <a:latin typeface="楷体_GB2312"/>
                <a:ea typeface="黑体" pitchFamily="49" charset="-122"/>
              </a:rPr>
              <a:t>设计→计算机系统设计</a:t>
            </a:r>
            <a:r>
              <a:rPr lang="zh-CN" altLang="en-US" dirty="0">
                <a:solidFill>
                  <a:prstClr val="black"/>
                </a:solidFill>
                <a:latin typeface="楷体_GB2312"/>
                <a:ea typeface="黑体" pitchFamily="49" charset="-122"/>
              </a:rPr>
              <a:t>→多核系统设计</a:t>
            </a:r>
          </a:p>
          <a:p>
            <a:pPr fontAlgn="auto">
              <a:spcBef>
                <a:spcPts val="0"/>
              </a:spcBef>
              <a:spcAft>
                <a:spcPts val="0"/>
              </a:spcAft>
            </a:pPr>
            <a:r>
              <a:rPr lang="zh-CN" altLang="en-US" dirty="0">
                <a:solidFill>
                  <a:prstClr val="black"/>
                </a:solidFill>
                <a:latin typeface="楷体_GB2312"/>
                <a:ea typeface="黑体" pitchFamily="49" charset="-122"/>
              </a:rPr>
              <a:t>	                     →</a:t>
            </a:r>
            <a:r>
              <a:rPr lang="zh-CN" altLang="en-US" dirty="0">
                <a:solidFill>
                  <a:srgbClr val="FF0000"/>
                </a:solidFill>
                <a:latin typeface="楷体_GB2312"/>
                <a:ea typeface="黑体" pitchFamily="49" charset="-122"/>
              </a:rPr>
              <a:t>嵌入式系统设计</a:t>
            </a:r>
            <a:endParaRPr lang="en-US" altLang="zh-CN" dirty="0">
              <a:solidFill>
                <a:srgbClr val="FF0000"/>
              </a:solidFill>
              <a:latin typeface="楷体_GB2312"/>
              <a:ea typeface="黑体" pitchFamily="49" charset="-122"/>
            </a:endParaRPr>
          </a:p>
          <a:p>
            <a:pPr fontAlgn="auto">
              <a:spcBef>
                <a:spcPts val="0"/>
              </a:spcBef>
              <a:spcAft>
                <a:spcPts val="0"/>
              </a:spcAft>
            </a:pPr>
            <a:r>
              <a:rPr lang="zh-CN" altLang="en-US" dirty="0">
                <a:solidFill>
                  <a:srgbClr val="FF0000"/>
                </a:solidFill>
                <a:latin typeface="楷体_GB2312"/>
                <a:ea typeface="黑体" pitchFamily="49" charset="-122"/>
              </a:rPr>
              <a:t>                 </a:t>
            </a:r>
            <a:r>
              <a:rPr lang="zh-CN" altLang="en-US" b="1" dirty="0">
                <a:solidFill>
                  <a:srgbClr val="4D0DED"/>
                </a:solidFill>
                <a:latin typeface="楷体_GB2312"/>
                <a:ea typeface="黑体" pitchFamily="49" charset="-122"/>
              </a:rPr>
              <a:t>操作系统 </a:t>
            </a:r>
            <a:r>
              <a:rPr lang="en-US" altLang="zh-CN" b="1" dirty="0">
                <a:solidFill>
                  <a:srgbClr val="4D0DED"/>
                </a:solidFill>
                <a:latin typeface="楷体_GB2312"/>
                <a:ea typeface="黑体" pitchFamily="49" charset="-122"/>
              </a:rPr>
              <a:t>+ </a:t>
            </a:r>
            <a:r>
              <a:rPr lang="zh-CN" altLang="en-US" b="1" dirty="0">
                <a:solidFill>
                  <a:srgbClr val="4D0DED"/>
                </a:solidFill>
                <a:latin typeface="楷体_GB2312"/>
                <a:ea typeface="黑体" pitchFamily="49" charset="-122"/>
              </a:rPr>
              <a:t>编译系统 </a:t>
            </a:r>
            <a:r>
              <a:rPr lang="en-US" altLang="zh-CN" b="1" dirty="0">
                <a:solidFill>
                  <a:srgbClr val="4D0DED"/>
                </a:solidFill>
                <a:latin typeface="楷体_GB2312"/>
                <a:ea typeface="黑体" pitchFamily="49" charset="-122"/>
              </a:rPr>
              <a:t>+ </a:t>
            </a:r>
            <a:r>
              <a:rPr lang="zh-CN" altLang="en-US" b="1" dirty="0">
                <a:solidFill>
                  <a:srgbClr val="4D0DED"/>
                </a:solidFill>
                <a:latin typeface="楷体_GB2312"/>
                <a:ea typeface="黑体" pitchFamily="49" charset="-122"/>
              </a:rPr>
              <a:t>应用软件</a:t>
            </a:r>
          </a:p>
        </p:txBody>
      </p:sp>
      <p:sp>
        <p:nvSpPr>
          <p:cNvPr id="14" name="Rectangle 72"/>
          <p:cNvSpPr>
            <a:spLocks noChangeArrowheads="1"/>
          </p:cNvSpPr>
          <p:nvPr/>
        </p:nvSpPr>
        <p:spPr bwMode="auto">
          <a:xfrm>
            <a:off x="325116" y="1701378"/>
            <a:ext cx="647700" cy="324008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fontAlgn="auto">
              <a:lnSpc>
                <a:spcPct val="80000"/>
              </a:lnSpc>
              <a:spcBef>
                <a:spcPts val="0"/>
              </a:spcBef>
              <a:spcAft>
                <a:spcPts val="0"/>
              </a:spcAft>
            </a:pPr>
            <a:r>
              <a:rPr lang="zh-CN" altLang="en-US" sz="2400" dirty="0">
                <a:solidFill>
                  <a:srgbClr val="000000"/>
                </a:solidFill>
                <a:latin typeface="Calibri"/>
                <a:ea typeface="隶书" pitchFamily="49" charset="-122"/>
              </a:rPr>
              <a:t>渐近的计算机硬件系统</a:t>
            </a:r>
          </a:p>
        </p:txBody>
      </p:sp>
      <p:graphicFrame>
        <p:nvGraphicFramePr>
          <p:cNvPr id="18" name="Object 8"/>
          <p:cNvGraphicFramePr>
            <a:graphicFrameLocks noChangeAspect="1"/>
          </p:cNvGraphicFramePr>
          <p:nvPr>
            <p:extLst>
              <p:ext uri="{D42A27DB-BD31-4B8C-83A1-F6EECF244321}">
                <p14:modId xmlns:p14="http://schemas.microsoft.com/office/powerpoint/2010/main" val="2331794823"/>
              </p:ext>
            </p:extLst>
          </p:nvPr>
        </p:nvGraphicFramePr>
        <p:xfrm>
          <a:off x="2620641" y="1628353"/>
          <a:ext cx="5697537" cy="3481387"/>
        </p:xfrm>
        <a:graphic>
          <a:graphicData uri="http://schemas.openxmlformats.org/presentationml/2006/ole">
            <mc:AlternateContent xmlns:mc="http://schemas.openxmlformats.org/markup-compatibility/2006">
              <mc:Choice xmlns:v="urn:schemas-microsoft-com:vml" Requires="v">
                <p:oleObj spid="_x0000_s7340" name="Visio" r:id="rId3" imgW="6298571" imgH="4000770" progId="Visio.Drawing.11">
                  <p:embed/>
                </p:oleObj>
              </mc:Choice>
              <mc:Fallback>
                <p:oleObj name="Visio" r:id="rId3" imgW="6298571" imgH="400077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0641" y="1628353"/>
                        <a:ext cx="5697537" cy="34813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19" name="矩形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016" y="1783928"/>
            <a:ext cx="1368425" cy="627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Text Box 11"/>
          <p:cNvSpPr txBox="1">
            <a:spLocks noChangeArrowheads="1"/>
          </p:cNvSpPr>
          <p:nvPr/>
        </p:nvSpPr>
        <p:spPr bwMode="auto">
          <a:xfrm>
            <a:off x="1229991" y="1845840"/>
            <a:ext cx="1228725"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algn="r"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algn="r"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algn="r"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algn="r"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auto" hangingPunct="1">
              <a:spcBef>
                <a:spcPts val="0"/>
              </a:spcBef>
              <a:spcAft>
                <a:spcPts val="0"/>
              </a:spcAft>
            </a:pPr>
            <a:r>
              <a:rPr lang="en-US" altLang="zh-CN" sz="2000">
                <a:solidFill>
                  <a:srgbClr val="FFFFFF"/>
                </a:solidFill>
                <a:latin typeface="Calibri" pitchFamily="34" charset="0"/>
              </a:rPr>
              <a:t>CACHE</a:t>
            </a:r>
          </a:p>
        </p:txBody>
      </p:sp>
      <p:pic>
        <p:nvPicPr>
          <p:cNvPr id="21" name="矩形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8716" y="2410990"/>
            <a:ext cx="1368425"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Text Box 14"/>
          <p:cNvSpPr txBox="1">
            <a:spLocks noChangeArrowheads="1"/>
          </p:cNvSpPr>
          <p:nvPr/>
        </p:nvSpPr>
        <p:spPr bwMode="auto">
          <a:xfrm>
            <a:off x="1247453" y="2504653"/>
            <a:ext cx="122872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algn="r"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algn="r"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algn="r"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algn="r"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auto" hangingPunct="1">
              <a:spcBef>
                <a:spcPts val="0"/>
              </a:spcBef>
              <a:spcAft>
                <a:spcPts val="0"/>
              </a:spcAft>
            </a:pPr>
            <a:r>
              <a:rPr lang="en-US" altLang="zh-CN" sz="2000">
                <a:solidFill>
                  <a:srgbClr val="FFFFFF"/>
                </a:solidFill>
                <a:latin typeface="Calibri" pitchFamily="34" charset="0"/>
              </a:rPr>
              <a:t>MMU</a:t>
            </a:r>
          </a:p>
        </p:txBody>
      </p:sp>
      <p:pic>
        <p:nvPicPr>
          <p:cNvPr id="23" name="矩形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8716" y="3123778"/>
            <a:ext cx="1368425" cy="593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 Box 17"/>
          <p:cNvSpPr txBox="1">
            <a:spLocks noChangeArrowheads="1"/>
          </p:cNvSpPr>
          <p:nvPr/>
        </p:nvSpPr>
        <p:spPr bwMode="auto">
          <a:xfrm>
            <a:off x="1244278" y="3195215"/>
            <a:ext cx="122713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algn="r"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algn="r"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algn="r"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algn="r"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auto" hangingPunct="1">
              <a:spcBef>
                <a:spcPts val="0"/>
              </a:spcBef>
              <a:spcAft>
                <a:spcPts val="0"/>
              </a:spcAft>
            </a:pPr>
            <a:r>
              <a:rPr lang="zh-CN" altLang="en-US" sz="2000">
                <a:solidFill>
                  <a:srgbClr val="FFFFFF"/>
                </a:solidFill>
                <a:latin typeface="Calibri" pitchFamily="34" charset="0"/>
              </a:rPr>
              <a:t>动态流水</a:t>
            </a:r>
          </a:p>
        </p:txBody>
      </p:sp>
      <p:pic>
        <p:nvPicPr>
          <p:cNvPr id="25" name="矩形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2366" y="3768303"/>
            <a:ext cx="1368425" cy="596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Text Box 20"/>
          <p:cNvSpPr txBox="1">
            <a:spLocks noChangeArrowheads="1"/>
          </p:cNvSpPr>
          <p:nvPr/>
        </p:nvSpPr>
        <p:spPr bwMode="auto">
          <a:xfrm>
            <a:off x="1236341" y="3861965"/>
            <a:ext cx="12287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algn="r"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algn="r"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algn="r"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algn="r"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auto" hangingPunct="1">
              <a:spcBef>
                <a:spcPts val="0"/>
              </a:spcBef>
              <a:spcAft>
                <a:spcPts val="0"/>
              </a:spcAft>
            </a:pPr>
            <a:r>
              <a:rPr lang="en-US" altLang="zh-CN" sz="2000">
                <a:solidFill>
                  <a:srgbClr val="FFFFFF"/>
                </a:solidFill>
                <a:latin typeface="Calibri" pitchFamily="34" charset="0"/>
              </a:rPr>
              <a:t>ISA</a:t>
            </a:r>
            <a:r>
              <a:rPr lang="zh-CN" altLang="en-US" sz="2000">
                <a:solidFill>
                  <a:srgbClr val="FFFFFF"/>
                </a:solidFill>
                <a:latin typeface="Calibri" pitchFamily="34" charset="0"/>
              </a:rPr>
              <a:t>扩展</a:t>
            </a:r>
          </a:p>
        </p:txBody>
      </p:sp>
      <p:pic>
        <p:nvPicPr>
          <p:cNvPr id="27" name="矩形 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6016" y="4369965"/>
            <a:ext cx="1368425" cy="56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Text Box 23"/>
          <p:cNvSpPr txBox="1">
            <a:spLocks noChangeArrowheads="1"/>
          </p:cNvSpPr>
          <p:nvPr/>
        </p:nvSpPr>
        <p:spPr bwMode="auto">
          <a:xfrm>
            <a:off x="1231578" y="4436640"/>
            <a:ext cx="1227138" cy="433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algn="r"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algn="r"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algn="r"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algn="r"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auto" hangingPunct="1">
              <a:spcBef>
                <a:spcPts val="0"/>
              </a:spcBef>
              <a:spcAft>
                <a:spcPts val="0"/>
              </a:spcAft>
            </a:pPr>
            <a:r>
              <a:rPr lang="zh-CN" altLang="en-US" sz="2000">
                <a:solidFill>
                  <a:srgbClr val="FFFFFF"/>
                </a:solidFill>
                <a:latin typeface="Calibri" pitchFamily="34" charset="0"/>
              </a:rPr>
              <a:t>中断处理</a:t>
            </a:r>
          </a:p>
        </p:txBody>
      </p:sp>
      <p:sp>
        <p:nvSpPr>
          <p:cNvPr id="4" name="椭圆形标注 3"/>
          <p:cNvSpPr/>
          <p:nvPr/>
        </p:nvSpPr>
        <p:spPr>
          <a:xfrm>
            <a:off x="1176016" y="1763063"/>
            <a:ext cx="3942159" cy="1762125"/>
          </a:xfrm>
          <a:prstGeom prst="wedgeEllipseCallout">
            <a:avLst>
              <a:gd name="adj1" fmla="val 59102"/>
              <a:gd name="adj2" fmla="val 32962"/>
            </a:avLst>
          </a:prstGeom>
        </p:spPr>
        <p:style>
          <a:lnRef idx="3">
            <a:schemeClr val="lt1"/>
          </a:lnRef>
          <a:fillRef idx="1">
            <a:schemeClr val="accent2"/>
          </a:fillRef>
          <a:effectRef idx="1">
            <a:schemeClr val="accent2"/>
          </a:effectRef>
          <a:fontRef idx="minor">
            <a:schemeClr val="lt1"/>
          </a:fontRef>
        </p:style>
        <p:txBody>
          <a:bodyPr rtlCol="0" anchor="ctr"/>
          <a:lstStyle/>
          <a:p>
            <a:pPr algn="ctr" fontAlgn="auto">
              <a:spcBef>
                <a:spcPts val="0"/>
              </a:spcBef>
              <a:spcAft>
                <a:spcPts val="0"/>
              </a:spcAft>
            </a:pPr>
            <a:r>
              <a:rPr lang="en-US" altLang="zh-CN" sz="2800" b="1" dirty="0">
                <a:solidFill>
                  <a:prstClr val="white"/>
                </a:solidFill>
                <a:latin typeface="Calibri"/>
                <a:ea typeface="宋体"/>
              </a:rPr>
              <a:t>Simple but Rich</a:t>
            </a:r>
            <a:endParaRPr lang="zh-CN" altLang="en-US" sz="2800" b="1" dirty="0">
              <a:solidFill>
                <a:prstClr val="white"/>
              </a:solidFill>
              <a:latin typeface="Calibri"/>
              <a:ea typeface="宋体"/>
            </a:endParaRPr>
          </a:p>
        </p:txBody>
      </p:sp>
    </p:spTree>
    <p:extLst>
      <p:ext uri="{BB962C8B-B14F-4D97-AF65-F5344CB8AC3E}">
        <p14:creationId xmlns:p14="http://schemas.microsoft.com/office/powerpoint/2010/main" val="297472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anim calcmode="lin" valueType="num">
                                      <p:cBhvr>
                                        <p:cTn id="10" dur="1000" fill="hold"/>
                                        <p:tgtEl>
                                          <p:spTgt spid="4"/>
                                        </p:tgtEl>
                                        <p:attrNameLst>
                                          <p:attrName>ppt_x</p:attrName>
                                        </p:attrNameLst>
                                      </p:cBhvr>
                                      <p:tavLst>
                                        <p:tav tm="0">
                                          <p:val>
                                            <p:fltVal val="0.5"/>
                                          </p:val>
                                        </p:tav>
                                        <p:tav tm="100000">
                                          <p:val>
                                            <p:strVal val="#ppt_x"/>
                                          </p:val>
                                        </p:tav>
                                      </p:tavLst>
                                    </p:anim>
                                    <p:anim calcmode="lin" valueType="num">
                                      <p:cBhvr>
                                        <p:cTn id="11" dur="1000" fill="hold"/>
                                        <p:tgtEl>
                                          <p:spTgt spid="4"/>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xit" presetSubtype="32" fill="hold" grpId="1" nodeType="clickEffect">
                                  <p:stCondLst>
                                    <p:cond delay="0"/>
                                  </p:stCondLst>
                                  <p:childTnLst>
                                    <p:anim calcmode="lin" valueType="num">
                                      <p:cBhvr>
                                        <p:cTn id="15" dur="500"/>
                                        <p:tgtEl>
                                          <p:spTgt spid="4"/>
                                        </p:tgtEl>
                                        <p:attrNameLst>
                                          <p:attrName>ppt_w</p:attrName>
                                        </p:attrNameLst>
                                      </p:cBhvr>
                                      <p:tavLst>
                                        <p:tav tm="0">
                                          <p:val>
                                            <p:strVal val="ppt_w"/>
                                          </p:val>
                                        </p:tav>
                                        <p:tav tm="100000">
                                          <p:val>
                                            <p:fltVal val="0"/>
                                          </p:val>
                                        </p:tav>
                                      </p:tavLst>
                                    </p:anim>
                                    <p:anim calcmode="lin" valueType="num">
                                      <p:cBhvr>
                                        <p:cTn id="16" dur="500"/>
                                        <p:tgtEl>
                                          <p:spTgt spid="4"/>
                                        </p:tgtEl>
                                        <p:attrNameLst>
                                          <p:attrName>ppt_h</p:attrName>
                                        </p:attrNameLst>
                                      </p:cBhvr>
                                      <p:tavLst>
                                        <p:tav tm="0">
                                          <p:val>
                                            <p:strVal val="ppt_h"/>
                                          </p:val>
                                        </p:tav>
                                        <p:tav tm="100000">
                                          <p:val>
                                            <p:fltVal val="0"/>
                                          </p:val>
                                        </p:tav>
                                      </p:tavLst>
                                    </p:anim>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animBg="1"/>
      <p:bldP spid="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264" name="Rectangle 176"/>
          <p:cNvSpPr>
            <a:spLocks noGrp="1" noChangeArrowheads="1"/>
          </p:cNvSpPr>
          <p:nvPr>
            <p:ph type="title"/>
          </p:nvPr>
        </p:nvSpPr>
        <p:spPr>
          <a:xfrm>
            <a:off x="462610" y="193257"/>
            <a:ext cx="8015287" cy="914400"/>
          </a:xfrm>
        </p:spPr>
        <p:txBody>
          <a:bodyPr/>
          <a:lstStyle/>
          <a:p>
            <a:r>
              <a:rPr lang="zh-CN" altLang="en-US" sz="3200" b="1" dirty="0">
                <a:solidFill>
                  <a:schemeClr val="bg1"/>
                </a:solidFill>
              </a:rPr>
              <a:t>课程内容</a:t>
            </a:r>
          </a:p>
        </p:txBody>
      </p:sp>
      <p:graphicFrame>
        <p:nvGraphicFramePr>
          <p:cNvPr id="345284" name="Group 196"/>
          <p:cNvGraphicFramePr>
            <a:graphicFrameLocks noGrp="1"/>
          </p:cNvGraphicFramePr>
          <p:nvPr>
            <p:ph type="tbl" idx="1"/>
            <p:extLst>
              <p:ext uri="{D42A27DB-BD31-4B8C-83A1-F6EECF244321}">
                <p14:modId xmlns:p14="http://schemas.microsoft.com/office/powerpoint/2010/main" val="1646057679"/>
              </p:ext>
            </p:extLst>
          </p:nvPr>
        </p:nvGraphicFramePr>
        <p:xfrm>
          <a:off x="462757" y="1990816"/>
          <a:ext cx="8218486" cy="2876368"/>
        </p:xfrm>
        <a:graphic>
          <a:graphicData uri="http://schemas.openxmlformats.org/drawingml/2006/table">
            <a:tbl>
              <a:tblPr/>
              <a:tblGrid>
                <a:gridCol w="2303488">
                  <a:extLst>
                    <a:ext uri="{9D8B030D-6E8A-4147-A177-3AD203B41FA5}">
                      <a16:colId xmlns:a16="http://schemas.microsoft.com/office/drawing/2014/main" val="2376834892"/>
                    </a:ext>
                  </a:extLst>
                </a:gridCol>
                <a:gridCol w="5040560">
                  <a:extLst>
                    <a:ext uri="{9D8B030D-6E8A-4147-A177-3AD203B41FA5}">
                      <a16:colId xmlns:a16="http://schemas.microsoft.com/office/drawing/2014/main" val="20000"/>
                    </a:ext>
                  </a:extLst>
                </a:gridCol>
                <a:gridCol w="874438">
                  <a:extLst>
                    <a:ext uri="{9D8B030D-6E8A-4147-A177-3AD203B41FA5}">
                      <a16:colId xmlns:a16="http://schemas.microsoft.com/office/drawing/2014/main" val="20001"/>
                    </a:ext>
                  </a:extLst>
                </a:gridCol>
              </a:tblGrid>
              <a:tr h="501361">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教学内容</a:t>
                      </a:r>
                      <a:endParaRPr kumimoji="0" lang="zh-CN" altLang="en-US" sz="2400" b="1" i="0" u="none" strike="noStrike" cap="none" normalizeH="0" baseline="0" dirty="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教学内容</a:t>
                      </a:r>
                      <a:endParaRPr kumimoji="0" lang="zh-CN" altLang="en-US" sz="2400" b="1" i="0" u="none" strike="noStrike" cap="none" normalizeH="0" baseline="0" dirty="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备注</a:t>
                      </a:r>
                      <a:endParaRPr kumimoji="0" lang="zh-CN" altLang="en-US" sz="24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69248">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基础回顾</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200" b="1" i="0" u="none" strike="noStrike" cap="none" normalizeH="0" baseline="0" dirty="0">
                          <a:ln>
                            <a:noFill/>
                          </a:ln>
                          <a:solidFill>
                            <a:schemeClr val="tx1"/>
                          </a:solidFill>
                          <a:effectLst/>
                          <a:latin typeface="Arial" charset="0"/>
                          <a:ea typeface="宋体" pitchFamily="2" charset="-122"/>
                        </a:rPr>
                        <a:t>☆</a:t>
                      </a:r>
                      <a:r>
                        <a:rPr kumimoji="0" lang="zh-CN" altLang="en-US" sz="1200" b="1" i="0" u="none" strike="noStrike" cap="none" normalizeH="0" baseline="0" dirty="0">
                          <a:ln>
                            <a:noFill/>
                          </a:ln>
                          <a:solidFill>
                            <a:schemeClr val="tx1"/>
                          </a:solidFill>
                          <a:effectLst/>
                          <a:latin typeface="Arial" charset="0"/>
                          <a:ea typeface="宋体" pitchFamily="2" charset="-122"/>
                        </a:rPr>
                        <a:t> 介绍</a:t>
                      </a:r>
                      <a:r>
                        <a:rPr lang="zh-CN" altLang="en-US" sz="1200" b="1" dirty="0"/>
                        <a:t>计算机系统的基本设计思想、设计原理、设计技术。能够分析、设计计算机的相关功能部件及处理器</a:t>
                      </a:r>
                      <a:endParaRPr lang="en-US" altLang="zh-CN" sz="1200" b="1" dirty="0"/>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200" b="1" i="0" u="none" strike="noStrike" cap="none" normalizeH="0" baseline="0" dirty="0">
                          <a:ln>
                            <a:noFill/>
                          </a:ln>
                          <a:solidFill>
                            <a:schemeClr val="tx1"/>
                          </a:solidFill>
                          <a:effectLst/>
                          <a:latin typeface="Arial" charset="0"/>
                          <a:ea typeface="宋体" pitchFamily="2" charset="-122"/>
                        </a:rPr>
                        <a:t>☆</a:t>
                      </a:r>
                      <a:r>
                        <a:rPr kumimoji="0" lang="zh-CN" altLang="en-US" sz="1200" b="1" i="0" u="none" strike="noStrike" cap="none" normalizeH="0" baseline="0" dirty="0">
                          <a:ln>
                            <a:noFill/>
                          </a:ln>
                          <a:solidFill>
                            <a:schemeClr val="tx1"/>
                          </a:solidFill>
                          <a:effectLst/>
                          <a:latin typeface="Arial" charset="0"/>
                          <a:ea typeface="宋体" pitchFamily="2" charset="-122"/>
                        </a:rPr>
                        <a:t> </a:t>
                      </a:r>
                      <a:r>
                        <a:rPr lang="zh-CN" altLang="en-US" sz="1200" b="1" dirty="0"/>
                        <a:t>现代计算机处理器中流水线技术、指令级并行性开发技术、多处理器计算机设计技术</a:t>
                      </a:r>
                      <a:endParaRPr kumimoji="0" lang="zh-CN" altLang="en-US" sz="12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a:ln>
                            <a:noFill/>
                          </a:ln>
                          <a:solidFill>
                            <a:schemeClr val="tx1"/>
                          </a:solidFill>
                          <a:effectLst/>
                          <a:latin typeface="Arial" charset="0"/>
                          <a:ea typeface="宋体" pitchFamily="2" charset="-122"/>
                        </a:rPr>
                        <a:t>约</a:t>
                      </a:r>
                      <a:r>
                        <a:rPr kumimoji="0" lang="en-US" altLang="zh-CN" sz="1200" b="1" i="0" u="none" strike="noStrike" cap="none" normalizeH="0" baseline="0" dirty="0">
                          <a:ln>
                            <a:noFill/>
                          </a:ln>
                          <a:solidFill>
                            <a:schemeClr val="tx1"/>
                          </a:solidFill>
                          <a:effectLst/>
                          <a:latin typeface="+mj-ea"/>
                          <a:ea typeface="+mj-ea"/>
                        </a:rPr>
                        <a:t>3</a:t>
                      </a:r>
                      <a:r>
                        <a:rPr kumimoji="0" lang="zh-CN" altLang="en-US" sz="1200" b="1" i="0" u="none" strike="noStrike" cap="none" normalizeH="0" baseline="0" dirty="0">
                          <a:ln>
                            <a:noFill/>
                          </a:ln>
                          <a:solidFill>
                            <a:schemeClr val="tx1"/>
                          </a:solidFill>
                          <a:effectLst/>
                          <a:latin typeface="Arial" charset="0"/>
                          <a:ea typeface="宋体" pitchFamily="2" charset="-122"/>
                        </a:rPr>
                        <a:t>次课</a:t>
                      </a:r>
                      <a:endParaRPr kumimoji="0" lang="zh-CN" altLang="de-DE" sz="1200" b="1" i="0" u="none" strike="noStrike" cap="none" normalizeH="0" baseline="0" dirty="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136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前沿研究</a:t>
                      </a:r>
                      <a:endParaRPr kumimoji="0" lang="en-US" altLang="zh-CN" sz="12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200" b="1" i="0" u="none" strike="noStrike" cap="none" normalizeH="0" baseline="0" dirty="0">
                          <a:ln>
                            <a:noFill/>
                          </a:ln>
                          <a:solidFill>
                            <a:schemeClr val="tx1"/>
                          </a:solidFill>
                          <a:effectLst/>
                          <a:latin typeface="Arial" charset="0"/>
                          <a:ea typeface="宋体" pitchFamily="2" charset="-122"/>
                        </a:rPr>
                        <a:t>☆</a:t>
                      </a:r>
                      <a:r>
                        <a:rPr kumimoji="0" lang="zh-CN" altLang="en-US" sz="12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 介绍当前计算机系统的前沿研究方向及研究内容</a:t>
                      </a:r>
                      <a:endParaRPr kumimoji="0" lang="en-US" altLang="zh-CN" sz="12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约</a:t>
                      </a:r>
                      <a:r>
                        <a:rPr kumimoji="0" lang="en-US" altLang="zh-CN"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3</a:t>
                      </a:r>
                      <a:r>
                        <a:rPr kumimoji="0" lang="zh-CN" altLang="en-US"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次课</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3037">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业界分享</a:t>
                      </a:r>
                      <a:endParaRPr kumimoji="0" lang="en-US" altLang="zh-CN" sz="12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200" b="1" i="0" u="none" strike="noStrike" cap="none" normalizeH="0" baseline="0" dirty="0">
                          <a:ln>
                            <a:noFill/>
                          </a:ln>
                          <a:solidFill>
                            <a:schemeClr val="tx1"/>
                          </a:solidFill>
                          <a:effectLst/>
                          <a:latin typeface="Arial" charset="0"/>
                          <a:ea typeface="宋体" pitchFamily="2" charset="-122"/>
                        </a:rPr>
                        <a:t>☆</a:t>
                      </a:r>
                      <a:r>
                        <a:rPr kumimoji="0" lang="zh-CN" altLang="en-US" sz="1200" b="1" i="0" u="none" strike="noStrike" cap="none" normalizeH="0" baseline="0" dirty="0">
                          <a:ln>
                            <a:noFill/>
                          </a:ln>
                          <a:solidFill>
                            <a:schemeClr val="tx1"/>
                          </a:solidFill>
                          <a:effectLst/>
                          <a:latin typeface="Arial" charset="0"/>
                          <a:ea typeface="宋体" pitchFamily="2" charset="-122"/>
                        </a:rPr>
                        <a:t> </a:t>
                      </a:r>
                      <a:r>
                        <a:rPr kumimoji="0" lang="zh-CN" altLang="en-US" sz="12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邀请业界的一线工程技术专家分享业界当前面临的技术挑战及解决方案</a:t>
                      </a:r>
                      <a:endParaRPr kumimoji="0" lang="en-US" altLang="zh-CN" sz="12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约</a:t>
                      </a:r>
                      <a:r>
                        <a:rPr kumimoji="0" lang="en-US" altLang="zh-CN"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3</a:t>
                      </a:r>
                      <a:r>
                        <a:rPr kumimoji="0" lang="zh-CN" altLang="en-US"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次课</a:t>
                      </a:r>
                      <a:endParaRPr kumimoji="0" lang="zh-CN" altLang="de-DE" sz="2000" b="1" i="0" u="none" strike="noStrike" cap="none" normalizeH="0" baseline="0" dirty="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136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学生汇报</a:t>
                      </a:r>
                      <a:endParaRPr kumimoji="0" lang="en-US" altLang="zh-CN"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200" b="1" i="0" u="none" strike="noStrike" cap="none" normalizeH="0" baseline="0" dirty="0">
                          <a:ln>
                            <a:noFill/>
                          </a:ln>
                          <a:solidFill>
                            <a:schemeClr val="tx1"/>
                          </a:solidFill>
                          <a:effectLst/>
                          <a:latin typeface="Arial" charset="0"/>
                          <a:ea typeface="宋体" pitchFamily="2" charset="-122"/>
                        </a:rPr>
                        <a:t>☆</a:t>
                      </a:r>
                      <a:r>
                        <a:rPr kumimoji="0" lang="zh-CN" altLang="en-US"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 各小组分享论文阅读成果</a:t>
                      </a:r>
                      <a:endParaRPr kumimoji="0" lang="en-US" altLang="zh-CN"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约</a:t>
                      </a:r>
                      <a:r>
                        <a:rPr kumimoji="0" lang="en-US" altLang="zh-CN"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6</a:t>
                      </a:r>
                      <a:r>
                        <a:rPr kumimoji="0" lang="zh-CN" altLang="en-US"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次课</a:t>
                      </a:r>
                      <a:endParaRPr kumimoji="0" lang="zh-CN" altLang="en-US" sz="2000" b="1" i="0" u="none" strike="noStrike" cap="none" normalizeH="0" baseline="0" dirty="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5264" name="Rectangle 176"/>
          <p:cNvSpPr>
            <a:spLocks noGrp="1" noChangeArrowheads="1"/>
          </p:cNvSpPr>
          <p:nvPr>
            <p:ph type="title"/>
          </p:nvPr>
        </p:nvSpPr>
        <p:spPr>
          <a:xfrm>
            <a:off x="462610" y="193257"/>
            <a:ext cx="8015287" cy="914400"/>
          </a:xfrm>
        </p:spPr>
        <p:txBody>
          <a:bodyPr/>
          <a:lstStyle/>
          <a:p>
            <a:r>
              <a:rPr lang="zh-CN" altLang="en-US" sz="3200" b="1" dirty="0">
                <a:solidFill>
                  <a:srgbClr val="FF0000"/>
                </a:solidFill>
              </a:rPr>
              <a:t>课程内容</a:t>
            </a:r>
          </a:p>
        </p:txBody>
      </p:sp>
      <p:graphicFrame>
        <p:nvGraphicFramePr>
          <p:cNvPr id="345284" name="Group 196"/>
          <p:cNvGraphicFramePr>
            <a:graphicFrameLocks noGrp="1"/>
          </p:cNvGraphicFramePr>
          <p:nvPr>
            <p:ph type="tbl" idx="1"/>
            <p:extLst>
              <p:ext uri="{D42A27DB-BD31-4B8C-83A1-F6EECF244321}">
                <p14:modId xmlns:p14="http://schemas.microsoft.com/office/powerpoint/2010/main" val="2866180696"/>
              </p:ext>
            </p:extLst>
          </p:nvPr>
        </p:nvGraphicFramePr>
        <p:xfrm>
          <a:off x="468312" y="1341438"/>
          <a:ext cx="8218487" cy="2375007"/>
        </p:xfrm>
        <a:graphic>
          <a:graphicData uri="http://schemas.openxmlformats.org/drawingml/2006/table">
            <a:tbl>
              <a:tblPr/>
              <a:tblGrid>
                <a:gridCol w="7045175">
                  <a:extLst>
                    <a:ext uri="{9D8B030D-6E8A-4147-A177-3AD203B41FA5}">
                      <a16:colId xmlns:a16="http://schemas.microsoft.com/office/drawing/2014/main" val="20000"/>
                    </a:ext>
                  </a:extLst>
                </a:gridCol>
                <a:gridCol w="1173312">
                  <a:extLst>
                    <a:ext uri="{9D8B030D-6E8A-4147-A177-3AD203B41FA5}">
                      <a16:colId xmlns:a16="http://schemas.microsoft.com/office/drawing/2014/main" val="20001"/>
                    </a:ext>
                  </a:extLst>
                </a:gridCol>
              </a:tblGrid>
              <a:tr h="50136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教学内容</a:t>
                      </a:r>
                      <a:endParaRPr kumimoji="0" lang="zh-CN" altLang="en-US" sz="2400" b="1" i="0" u="none" strike="noStrike" cap="none" normalizeH="0" baseline="0" dirty="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备注</a:t>
                      </a:r>
                      <a:endParaRPr kumimoji="0" lang="zh-CN" altLang="en-US" sz="24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6924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200" b="1" i="0" u="none" strike="noStrike" cap="none" normalizeH="0" baseline="0" dirty="0">
                          <a:ln>
                            <a:noFill/>
                          </a:ln>
                          <a:solidFill>
                            <a:schemeClr val="tx1"/>
                          </a:solidFill>
                          <a:effectLst/>
                          <a:latin typeface="Arial" charset="0"/>
                          <a:ea typeface="宋体" pitchFamily="2" charset="-122"/>
                        </a:rPr>
                        <a:t>☆ </a:t>
                      </a:r>
                      <a:r>
                        <a:rPr kumimoji="0" lang="zh-CN" altLang="de-DE" sz="1200" b="1" i="0" u="none" strike="noStrike" cap="none" normalizeH="0" baseline="0" dirty="0">
                          <a:ln>
                            <a:noFill/>
                          </a:ln>
                          <a:solidFill>
                            <a:schemeClr val="accent2"/>
                          </a:solidFill>
                          <a:effectLst/>
                          <a:latin typeface="Arial" charset="0"/>
                          <a:ea typeface="宋体" pitchFamily="2" charset="-122"/>
                        </a:rPr>
                        <a:t>资源</a:t>
                      </a:r>
                      <a:r>
                        <a:rPr kumimoji="0" lang="zh-CN" altLang="en-US" sz="1200" b="1" i="0" u="none" strike="noStrike" cap="none" normalizeH="0" baseline="0" dirty="0">
                          <a:ln>
                            <a:noFill/>
                          </a:ln>
                          <a:solidFill>
                            <a:schemeClr val="accent2"/>
                          </a:solidFill>
                          <a:effectLst/>
                          <a:latin typeface="Arial" charset="0"/>
                          <a:ea typeface="宋体" pitchFamily="2" charset="-122"/>
                        </a:rPr>
                        <a:t>分解架构：</a:t>
                      </a:r>
                      <a:r>
                        <a:rPr kumimoji="0" lang="zh-CN" altLang="en-US" sz="1200" b="1" i="0" u="none" strike="noStrike" cap="none" normalizeH="0" baseline="0" dirty="0">
                          <a:ln>
                            <a:noFill/>
                          </a:ln>
                          <a:solidFill>
                            <a:schemeClr val="tx1"/>
                          </a:solidFill>
                          <a:effectLst/>
                          <a:latin typeface="Arial" charset="0"/>
                          <a:ea typeface="宋体" pitchFamily="2" charset="-122"/>
                        </a:rPr>
                        <a:t>将计算所需的资源分解到不同的机器上，再通过高性能网络进行连接，从而提高系统的可拓展性。</a:t>
                      </a:r>
                      <a:endParaRPr kumimoji="0" lang="zh-CN" altLang="en-US" sz="12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de-DE"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第</a:t>
                      </a:r>
                      <a:r>
                        <a:rPr kumimoji="0" lang="en-US" altLang="zh-CN"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5</a:t>
                      </a:r>
                      <a:r>
                        <a:rPr kumimoji="0" lang="zh-CN" altLang="de-DE"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136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200" b="1" i="0" u="none" strike="noStrike" cap="none" normalizeH="0" baseline="0" dirty="0">
                          <a:ln>
                            <a:noFill/>
                          </a:ln>
                          <a:solidFill>
                            <a:schemeClr val="tx1"/>
                          </a:solidFill>
                          <a:effectLst/>
                          <a:latin typeface="Arial" charset="0"/>
                          <a:ea typeface="宋体" pitchFamily="2" charset="-122"/>
                        </a:rPr>
                        <a:t>☆ </a:t>
                      </a:r>
                      <a:r>
                        <a:rPr kumimoji="0" lang="zh-CN" altLang="en-US" sz="1200" b="1" i="0" u="none" strike="noStrike" cap="none" normalizeH="0" baseline="0" dirty="0">
                          <a:ln>
                            <a:noFill/>
                          </a:ln>
                          <a:solidFill>
                            <a:schemeClr val="accent2"/>
                          </a:solidFill>
                          <a:effectLst/>
                          <a:latin typeface="Times New Roman" pitchFamily="18" charset="0"/>
                          <a:ea typeface="宋体" pitchFamily="2" charset="-122"/>
                          <a:cs typeface="Times New Roman" pitchFamily="18" charset="0"/>
                        </a:rPr>
                        <a:t>新型硬件卸载架构：</a:t>
                      </a:r>
                      <a:r>
                        <a:rPr kumimoji="0" lang="zh-CN" altLang="en-US" sz="12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利用新型高性能硬件，如</a:t>
                      </a:r>
                      <a:r>
                        <a:rPr kumimoji="0" lang="en-US" altLang="zh-CN" sz="12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GPU</a:t>
                      </a:r>
                      <a:r>
                        <a:rPr kumimoji="0" lang="zh-CN" altLang="en-US" sz="12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a:t>
                      </a:r>
                      <a:r>
                        <a:rPr kumimoji="0" lang="en-US" altLang="zh-CN" sz="12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FPGA</a:t>
                      </a:r>
                      <a:r>
                        <a:rPr kumimoji="0" lang="zh-CN" altLang="en-US" sz="12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等，提升系统性能和拓展性。</a:t>
                      </a:r>
                      <a:endParaRPr kumimoji="0" lang="en-US" altLang="zh-CN" sz="12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第</a:t>
                      </a:r>
                      <a:r>
                        <a:rPr kumimoji="0" lang="en-US" altLang="zh-CN"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6</a:t>
                      </a:r>
                      <a:r>
                        <a:rPr kumimoji="0" lang="zh-CN" altLang="en-US"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3037">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de-DE" altLang="zh-CN" sz="1200" b="1" i="0" u="none" strike="noStrike" cap="none" normalizeH="0" baseline="0" dirty="0">
                          <a:ln>
                            <a:noFill/>
                          </a:ln>
                          <a:solidFill>
                            <a:schemeClr val="tx1"/>
                          </a:solidFill>
                          <a:effectLst/>
                          <a:latin typeface="Arial" charset="0"/>
                          <a:ea typeface="宋体" pitchFamily="2" charset="-122"/>
                        </a:rPr>
                        <a:t>☆</a:t>
                      </a:r>
                      <a:r>
                        <a:rPr kumimoji="0" lang="zh-CN" altLang="en-US" sz="1200" b="1" i="0" u="none" strike="noStrike" cap="none" normalizeH="0" baseline="0" dirty="0">
                          <a:ln>
                            <a:noFill/>
                          </a:ln>
                          <a:solidFill>
                            <a:schemeClr val="tx1"/>
                          </a:solidFill>
                          <a:effectLst/>
                          <a:latin typeface="Arial" charset="0"/>
                          <a:ea typeface="宋体" pitchFamily="2" charset="-122"/>
                        </a:rPr>
                        <a:t> </a:t>
                      </a:r>
                      <a:r>
                        <a:rPr kumimoji="0" lang="zh-CN" altLang="en-US" sz="1200" b="1" i="0" u="none" strike="noStrike" cap="none" normalizeH="0" baseline="0" dirty="0">
                          <a:ln>
                            <a:noFill/>
                          </a:ln>
                          <a:solidFill>
                            <a:schemeClr val="accent2"/>
                          </a:solidFill>
                          <a:effectLst/>
                          <a:latin typeface="Arial" charset="0"/>
                          <a:ea typeface="宋体" pitchFamily="2" charset="-122"/>
                        </a:rPr>
                        <a:t>计算机体系架构前沿研究方向介绍：</a:t>
                      </a:r>
                      <a:r>
                        <a:rPr kumimoji="0" lang="en-US" altLang="zh-CN" sz="1200" b="1" i="0" u="none" strike="noStrike" cap="none" normalizeH="0" baseline="0" dirty="0">
                          <a:ln>
                            <a:noFill/>
                          </a:ln>
                          <a:solidFill>
                            <a:schemeClr val="tx1"/>
                          </a:solidFill>
                          <a:effectLst/>
                          <a:latin typeface="Arial" charset="0"/>
                          <a:ea typeface="宋体" pitchFamily="2" charset="-122"/>
                        </a:rPr>
                        <a:t>cache</a:t>
                      </a:r>
                      <a:r>
                        <a:rPr kumimoji="0" lang="zh-CN" altLang="en-US" sz="1200" b="1" i="0" u="none" strike="noStrike" cap="none" normalizeH="0" baseline="0" dirty="0">
                          <a:ln>
                            <a:noFill/>
                          </a:ln>
                          <a:solidFill>
                            <a:schemeClr val="tx1"/>
                          </a:solidFill>
                          <a:effectLst/>
                          <a:latin typeface="Arial" charset="0"/>
                          <a:ea typeface="宋体" pitchFamily="2" charset="-122"/>
                        </a:rPr>
                        <a:t>、分支预测、数据预取等</a:t>
                      </a:r>
                      <a:endParaRPr kumimoji="0" lang="zh-CN" altLang="de-DE"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endParaRP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zh-CN" sz="12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de-DE"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第</a:t>
                      </a:r>
                      <a:r>
                        <a:rPr kumimoji="0" lang="en-US" altLang="zh-CN"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7</a:t>
                      </a:r>
                      <a:r>
                        <a:rPr kumimoji="0" lang="zh-CN" altLang="de-DE" sz="1200" b="1" i="0" u="none" strike="noStrike" cap="none" normalizeH="0" baseline="0" dirty="0">
                          <a:ln>
                            <a:noFill/>
                          </a:ln>
                          <a:solidFill>
                            <a:schemeClr val="tx1"/>
                          </a:solidFill>
                          <a:effectLst/>
                          <a:latin typeface="宋体" pitchFamily="2" charset="-122"/>
                          <a:ea typeface="宋体" pitchFamily="2" charset="-122"/>
                          <a:cs typeface="Times New Roman" pitchFamily="18" charset="0"/>
                        </a:rPr>
                        <a:t>章</a:t>
                      </a:r>
                      <a:endParaRPr kumimoji="0" lang="zh-CN" altLang="de-DE" sz="2000" b="1" i="0" u="none" strike="noStrike" cap="none" normalizeH="0" baseline="0" dirty="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25955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a:xfrm>
            <a:off x="575469" y="219076"/>
            <a:ext cx="7993062" cy="1079500"/>
          </a:xfrm>
        </p:spPr>
        <p:txBody>
          <a:bodyPr/>
          <a:lstStyle/>
          <a:p>
            <a:r>
              <a:rPr lang="zh-CN" altLang="en-US" b="1" dirty="0"/>
              <a:t>教材</a:t>
            </a:r>
          </a:p>
        </p:txBody>
      </p:sp>
      <p:sp>
        <p:nvSpPr>
          <p:cNvPr id="280579" name="Rectangle 3"/>
          <p:cNvSpPr>
            <a:spLocks noGrp="1" noChangeArrowheads="1"/>
          </p:cNvSpPr>
          <p:nvPr>
            <p:ph idx="1"/>
          </p:nvPr>
        </p:nvSpPr>
        <p:spPr>
          <a:xfrm>
            <a:off x="684213" y="1484313"/>
            <a:ext cx="7704137" cy="4392612"/>
          </a:xfrm>
        </p:spPr>
        <p:txBody>
          <a:bodyPr/>
          <a:lstStyle/>
          <a:p>
            <a:pPr marL="285750" indent="-285750">
              <a:buFont typeface="Wingdings" pitchFamily="2" charset="2"/>
              <a:buNone/>
            </a:pPr>
            <a:r>
              <a:rPr lang="zh-CN" altLang="en-US" b="1" dirty="0"/>
              <a:t>英文（主要）：</a:t>
            </a:r>
          </a:p>
          <a:p>
            <a:pPr marL="685800" lvl="1" indent="-228600">
              <a:buFont typeface="Wingdings" pitchFamily="2" charset="2"/>
              <a:buNone/>
            </a:pPr>
            <a:r>
              <a:rPr lang="en-US" altLang="zh-CN" b="1" dirty="0">
                <a:latin typeface="宋体" pitchFamily="2" charset="-122"/>
              </a:rPr>
              <a:t>《</a:t>
            </a:r>
            <a:r>
              <a:rPr lang="en-US" altLang="en-US" b="1" dirty="0">
                <a:solidFill>
                  <a:schemeClr val="accent2"/>
                </a:solidFill>
                <a:latin typeface="宋体" pitchFamily="2" charset="-122"/>
              </a:rPr>
              <a:t>Computer Architecture-</a:t>
            </a:r>
            <a:r>
              <a:rPr lang="en-US" altLang="en-US" b="1" dirty="0">
                <a:latin typeface="宋体" pitchFamily="2" charset="-122"/>
              </a:rPr>
              <a:t>-</a:t>
            </a:r>
            <a:r>
              <a:rPr lang="en-US" altLang="en-US" sz="2000" b="1" dirty="0">
                <a:latin typeface="宋体" pitchFamily="2" charset="-122"/>
              </a:rPr>
              <a:t>A Quantitative Approach</a:t>
            </a:r>
            <a:r>
              <a:rPr lang="en-US" altLang="zh-CN" b="1" dirty="0">
                <a:latin typeface="宋体" pitchFamily="2" charset="-122"/>
              </a:rPr>
              <a:t>》</a:t>
            </a:r>
            <a:r>
              <a:rPr lang="zh-CN" altLang="en-US" b="1" dirty="0">
                <a:latin typeface="宋体" pitchFamily="2" charset="-122"/>
              </a:rPr>
              <a:t>，</a:t>
            </a:r>
            <a:r>
              <a:rPr lang="en-US" altLang="zh-CN" b="1" dirty="0">
                <a:latin typeface="宋体" pitchFamily="2" charset="-122"/>
              </a:rPr>
              <a:t>6th</a:t>
            </a:r>
            <a:r>
              <a:rPr lang="zh-CN" altLang="en-US" b="1" dirty="0">
                <a:latin typeface="宋体" pitchFamily="2" charset="-122"/>
              </a:rPr>
              <a:t>，</a:t>
            </a:r>
            <a:r>
              <a:rPr lang="zh-CN" altLang="en-US" b="1" dirty="0"/>
              <a:t>机械工业出版社原版影印，￥</a:t>
            </a:r>
            <a:r>
              <a:rPr lang="en-US" altLang="zh-CN" b="1" dirty="0"/>
              <a:t>78</a:t>
            </a:r>
            <a:r>
              <a:rPr lang="zh-CN" altLang="en-US" b="1" dirty="0"/>
              <a:t>。</a:t>
            </a:r>
          </a:p>
          <a:p>
            <a:pPr marL="285750" indent="-285750">
              <a:buFont typeface="Wingdings" pitchFamily="2" charset="2"/>
              <a:buNone/>
            </a:pPr>
            <a:r>
              <a:rPr lang="zh-CN" altLang="en-US" b="1" dirty="0"/>
              <a:t>中文（参考）：</a:t>
            </a:r>
          </a:p>
          <a:p>
            <a:pPr marL="685800" lvl="1" indent="-228600">
              <a:buFont typeface="Wingdings" pitchFamily="2" charset="2"/>
              <a:buNone/>
            </a:pPr>
            <a:r>
              <a:rPr lang="en-US" altLang="zh-CN" b="1" dirty="0">
                <a:latin typeface="宋体" pitchFamily="2" charset="-122"/>
              </a:rPr>
              <a:t>《</a:t>
            </a:r>
            <a:r>
              <a:rPr lang="zh-CN" altLang="en-US" b="1" dirty="0">
                <a:solidFill>
                  <a:schemeClr val="accent2"/>
                </a:solidFill>
              </a:rPr>
              <a:t>计算机体系结构</a:t>
            </a:r>
            <a:r>
              <a:rPr lang="zh-CN" altLang="en-US" b="1" dirty="0"/>
              <a:t>－</a:t>
            </a:r>
            <a:r>
              <a:rPr lang="zh-CN" altLang="en-US" sz="2000" b="1" dirty="0"/>
              <a:t>一种定量的方法</a:t>
            </a:r>
            <a:r>
              <a:rPr lang="en-US" altLang="zh-CN" b="1" dirty="0">
                <a:latin typeface="宋体" pitchFamily="2" charset="-122"/>
              </a:rPr>
              <a:t>》</a:t>
            </a:r>
            <a:r>
              <a:rPr lang="zh-CN" altLang="en-US" b="1" dirty="0">
                <a:latin typeface="宋体" pitchFamily="2" charset="-122"/>
              </a:rPr>
              <a:t>，</a:t>
            </a:r>
            <a:r>
              <a:rPr lang="zh-CN" altLang="en-US" b="1" dirty="0"/>
              <a:t> 清华出版社，￥</a:t>
            </a:r>
            <a:r>
              <a:rPr lang="en-US" altLang="zh-CN" b="1" dirty="0"/>
              <a:t>72</a:t>
            </a:r>
          </a:p>
          <a:p>
            <a:pPr marL="285750" indent="-285750">
              <a:buFont typeface="Wingdings" pitchFamily="2" charset="2"/>
              <a:buNone/>
            </a:pPr>
            <a:endParaRPr lang="en-US" altLang="zh-CN" b="1" dirty="0"/>
          </a:p>
        </p:txBody>
      </p:sp>
    </p:spTree>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射线">
  <a:themeElements>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射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Radial</Template>
  <TotalTime>8110</TotalTime>
  <Words>3954</Words>
  <Application>Microsoft Macintosh PowerPoint</Application>
  <PresentationFormat>全屏显示(4:3)</PresentationFormat>
  <Paragraphs>633</Paragraphs>
  <Slides>57</Slides>
  <Notes>12</Notes>
  <HiddenSlides>2</HiddenSlides>
  <MMClips>0</MMClips>
  <ScaleCrop>false</ScaleCrop>
  <HeadingPairs>
    <vt:vector size="8" baseType="variant">
      <vt:variant>
        <vt:lpstr>已用的字体</vt:lpstr>
      </vt:variant>
      <vt:variant>
        <vt:i4>13</vt:i4>
      </vt:variant>
      <vt:variant>
        <vt:lpstr>主题</vt:lpstr>
      </vt:variant>
      <vt:variant>
        <vt:i4>3</vt:i4>
      </vt:variant>
      <vt:variant>
        <vt:lpstr>嵌入 OLE 服务器</vt:lpstr>
      </vt:variant>
      <vt:variant>
        <vt:i4>2</vt:i4>
      </vt:variant>
      <vt:variant>
        <vt:lpstr>幻灯片标题</vt:lpstr>
      </vt:variant>
      <vt:variant>
        <vt:i4>57</vt:i4>
      </vt:variant>
    </vt:vector>
  </HeadingPairs>
  <TitlesOfParts>
    <vt:vector size="75" baseType="lpstr">
      <vt:lpstr>等线</vt:lpstr>
      <vt:lpstr>黑体</vt:lpstr>
      <vt:lpstr>华文细黑</vt:lpstr>
      <vt:lpstr>楷体_GB2312</vt:lpstr>
      <vt:lpstr>隶书</vt:lpstr>
      <vt:lpstr>宋体</vt:lpstr>
      <vt:lpstr>微软雅黑</vt:lpstr>
      <vt:lpstr>Arial</vt:lpstr>
      <vt:lpstr>Calibri</vt:lpstr>
      <vt:lpstr>Comic Sans MS</vt:lpstr>
      <vt:lpstr>Times New Roman</vt:lpstr>
      <vt:lpstr>Trebuchet MS</vt:lpstr>
      <vt:lpstr>Wingdings</vt:lpstr>
      <vt:lpstr>Office 主题</vt:lpstr>
      <vt:lpstr>1_Office 主题</vt:lpstr>
      <vt:lpstr>射线</vt:lpstr>
      <vt:lpstr>Visio</vt:lpstr>
      <vt:lpstr>文档</vt:lpstr>
      <vt:lpstr>高级计算机体系结构</vt:lpstr>
      <vt:lpstr>课程现状</vt:lpstr>
      <vt:lpstr>改革中的课程体系</vt:lpstr>
      <vt:lpstr>PowerPoint 演示文稿</vt:lpstr>
      <vt:lpstr>计算机系统能力培养总体思路</vt:lpstr>
      <vt:lpstr>改革中的实验体系</vt:lpstr>
      <vt:lpstr>课程内容</vt:lpstr>
      <vt:lpstr>课程内容</vt:lpstr>
      <vt:lpstr>教材</vt:lpstr>
      <vt:lpstr>教材作者介绍</vt:lpstr>
      <vt:lpstr>  Eckert-Mauchly Award </vt:lpstr>
      <vt:lpstr>Big Men in Architecture(1)</vt:lpstr>
      <vt:lpstr>Big Men in Architecture(2)</vt:lpstr>
      <vt:lpstr>Big Men in Architecture(3)</vt:lpstr>
      <vt:lpstr>Big Men in Architecture(4)</vt:lpstr>
      <vt:lpstr>Big Men in Architecture(5)</vt:lpstr>
      <vt:lpstr>     Big Men in Architecture(6)</vt:lpstr>
      <vt:lpstr>     Big Men in Architecture(7)</vt:lpstr>
      <vt:lpstr>Big Men in Architecture(8)</vt:lpstr>
      <vt:lpstr>David A. Patterson  （UC Berkeley）</vt:lpstr>
      <vt:lpstr>PowerPoint 演示文稿</vt:lpstr>
      <vt:lpstr>A. M. Turing Award-2009</vt:lpstr>
      <vt:lpstr>A. M. Turing Award-2008</vt:lpstr>
      <vt:lpstr>A. M. Turing Award-2007</vt:lpstr>
      <vt:lpstr>A. M. Turing Award-2007</vt:lpstr>
      <vt:lpstr>A. M. Turing Award-2007</vt:lpstr>
      <vt:lpstr>Top  conference in CA </vt:lpstr>
      <vt:lpstr>Top10 HPC，2008 </vt:lpstr>
      <vt:lpstr>Fastest computer in China</vt:lpstr>
      <vt:lpstr>TOP 10, 11/2009</vt:lpstr>
      <vt:lpstr>Top10 HPC，June, 2010</vt:lpstr>
      <vt:lpstr>TOP 10, 11/2010</vt:lpstr>
      <vt:lpstr>TOP 10 Sites for June 2011</vt:lpstr>
      <vt:lpstr>TOP 10 Sites for November 2011</vt:lpstr>
      <vt:lpstr>TOP 10 Sites for June 2012</vt:lpstr>
      <vt:lpstr>TOP 10 Sites for November 2017</vt:lpstr>
      <vt:lpstr>TOP 10, 06/2019</vt:lpstr>
      <vt:lpstr>TOP, 06/2021</vt:lpstr>
      <vt:lpstr>Outlook</vt:lpstr>
      <vt:lpstr>Open Source Architecture</vt:lpstr>
      <vt:lpstr>Security Risks</vt:lpstr>
      <vt:lpstr>Security Improvements</vt:lpstr>
      <vt:lpstr>Domain Specific Architectures</vt:lpstr>
      <vt:lpstr>PowerPoint 演示文稿</vt:lpstr>
      <vt:lpstr>PowerPoint 演示文稿</vt:lpstr>
      <vt:lpstr>Hardware Accelerating</vt:lpstr>
      <vt:lpstr>Hardware Accelerating</vt:lpstr>
      <vt:lpstr>Data Prefetching</vt:lpstr>
      <vt:lpstr>Processing near/in Memory</vt:lpstr>
      <vt:lpstr>课程考核</vt:lpstr>
      <vt:lpstr>课程要求　</vt:lpstr>
      <vt:lpstr>课程要求　</vt:lpstr>
      <vt:lpstr>近3年HPCA, ISCA, MICRO论文分布</vt:lpstr>
      <vt:lpstr>参考论文</vt:lpstr>
      <vt:lpstr>学在浙大</vt:lpstr>
      <vt:lpstr>智云课堂</vt:lpstr>
      <vt:lpstr>PowerPoint 演示文稿</vt:lpstr>
    </vt:vector>
  </TitlesOfParts>
  <Company>computer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高级计算机系统结构1</dc:title>
  <dc:creator>wzchen</dc:creator>
  <cp:lastModifiedBy>cwz</cp:lastModifiedBy>
  <cp:revision>430</cp:revision>
  <dcterms:created xsi:type="dcterms:W3CDTF">2005-03-26T12:18:31Z</dcterms:created>
  <dcterms:modified xsi:type="dcterms:W3CDTF">2021-09-14T00:59:37Z</dcterms:modified>
</cp:coreProperties>
</file>